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74" r:id="rId2"/>
    <p:sldId id="262" r:id="rId3"/>
    <p:sldId id="284" r:id="rId4"/>
    <p:sldId id="277" r:id="rId5"/>
    <p:sldId id="278" r:id="rId6"/>
    <p:sldId id="283" r:id="rId7"/>
    <p:sldId id="281" r:id="rId8"/>
    <p:sldId id="282" r:id="rId9"/>
    <p:sldId id="287" r:id="rId10"/>
    <p:sldId id="286" r:id="rId11"/>
    <p:sldId id="290" r:id="rId12"/>
    <p:sldId id="295" r:id="rId13"/>
    <p:sldId id="299" r:id="rId14"/>
    <p:sldId id="291" r:id="rId15"/>
    <p:sldId id="289" r:id="rId16"/>
    <p:sldId id="296" r:id="rId17"/>
    <p:sldId id="30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5E9E"/>
    <a:srgbClr val="00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04" autoAdjust="0"/>
    <p:restoredTop sz="47417" autoAdjust="0"/>
  </p:normalViewPr>
  <p:slideViewPr>
    <p:cSldViewPr snapToGrid="0">
      <p:cViewPr varScale="1">
        <p:scale>
          <a:sx n="34" d="100"/>
          <a:sy n="34" d="100"/>
        </p:scale>
        <p:origin x="2274" y="54"/>
      </p:cViewPr>
      <p:guideLst/>
    </p:cSldViewPr>
  </p:slideViewPr>
  <p:notesTextViewPr>
    <p:cViewPr>
      <p:scale>
        <a:sx n="3" d="2"/>
        <a:sy n="3" d="2"/>
      </p:scale>
      <p:origin x="0" y="0"/>
    </p:cViewPr>
  </p:notesTextViewPr>
  <p:notesViewPr>
    <p:cSldViewPr snapToGrid="0">
      <p:cViewPr varScale="1">
        <p:scale>
          <a:sx n="88" d="100"/>
          <a:sy n="88" d="100"/>
        </p:scale>
        <p:origin x="382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eg>
</file>

<file path=ppt/media/image11.png>
</file>

<file path=ppt/media/image12.png>
</file>

<file path=ppt/media/image13.png>
</file>

<file path=ppt/media/image14.jpeg>
</file>

<file path=ppt/media/image15.jpeg>
</file>

<file path=ppt/media/image16.jpg>
</file>

<file path=ppt/media/image17.jpg>
</file>

<file path=ppt/media/image18.png>
</file>

<file path=ppt/media/image19.jpg>
</file>

<file path=ppt/media/image2.jpeg>
</file>

<file path=ppt/media/image20.jpeg>
</file>

<file path=ppt/media/image21.jpeg>
</file>

<file path=ppt/media/image22.png>
</file>

<file path=ppt/media/image23.jpg>
</file>

<file path=ppt/media/image24.jpg>
</file>

<file path=ppt/media/image25.jpeg>
</file>

<file path=ppt/media/image26.jpeg>
</file>

<file path=ppt/media/image27.jpeg>
</file>

<file path=ppt/media/image28.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41A135-23C5-4371-9648-5AE8D350EB3E}" type="datetimeFigureOut">
              <a:rPr lang="en-AU" smtClean="0"/>
              <a:t>16/02/2017</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BAEBF4-0121-45FC-AE62-187A1BAA283C}" type="slidenum">
              <a:rPr lang="en-AU" smtClean="0"/>
              <a:t>‹#›</a:t>
            </a:fld>
            <a:endParaRPr lang="en-AU"/>
          </a:p>
        </p:txBody>
      </p:sp>
    </p:spTree>
    <p:extLst>
      <p:ext uri="{BB962C8B-B14F-4D97-AF65-F5344CB8AC3E}">
        <p14:creationId xmlns:p14="http://schemas.microsoft.com/office/powerpoint/2010/main" val="2680011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1</a:t>
            </a:fld>
            <a:endParaRPr lang="en-AU"/>
          </a:p>
        </p:txBody>
      </p:sp>
    </p:spTree>
    <p:extLst>
      <p:ext uri="{BB962C8B-B14F-4D97-AF65-F5344CB8AC3E}">
        <p14:creationId xmlns:p14="http://schemas.microsoft.com/office/powerpoint/2010/main" val="9515925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Within each of these conditions will be housed a further manipulation of salience. For now, I’ll focus attention towards the double-target condition. Here Salience is defined by proximity to the criterion value. The closer an item set is to 20, the harder it becomes to evaluate. As such, Low Salience Targets will comprise Sixteen items, while easier High Salience Targets will comprise 13 items. Expanding the design, you can see this logic applied across all Target and Distractor conditions. Again, to oversimplify, it is the comparison of Salience Conditions within our Double Target condition that allows for our direct assessment of System Architecture, the Survivor Interaction Contrast. </a:t>
            </a:r>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10</a:t>
            </a:fld>
            <a:endParaRPr lang="en-AU"/>
          </a:p>
        </p:txBody>
      </p:sp>
    </p:spTree>
    <p:extLst>
      <p:ext uri="{BB962C8B-B14F-4D97-AF65-F5344CB8AC3E}">
        <p14:creationId xmlns:p14="http://schemas.microsoft.com/office/powerpoint/2010/main" val="29645603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Finally, to assess the impact of intermixing item sets colours on System Capacity, I will be using a between subjects-manipulation of item set location. In Condition 1, item set will be intermixed randomly within a circular visual field. In Condition 2, item sets will be localised to top and bottom hemispheres of this visual field. In doing so, we can compare differences in participant Capacity between localised and intermixed colour set conditions. As an aside, I would also like to mention we will complete two additional between subject conditions controlling for item set area and item set density, as is typical of numerical studies. </a:t>
            </a:r>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11</a:t>
            </a:fld>
            <a:endParaRPr lang="en-AU"/>
          </a:p>
        </p:txBody>
      </p:sp>
    </p:spTree>
    <p:extLst>
      <p:ext uri="{BB962C8B-B14F-4D97-AF65-F5344CB8AC3E}">
        <p14:creationId xmlns:p14="http://schemas.microsoft.com/office/powerpoint/2010/main" val="20760727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Now, up until this point things have been entirely theoretical. However, I would like to put forth a proof of concept. Last year I completed a study investigating Systems of </a:t>
            </a:r>
            <a:r>
              <a:rPr lang="en-AU" dirty="0" err="1"/>
              <a:t>Subitizing</a:t>
            </a:r>
            <a:r>
              <a:rPr lang="en-AU" dirty="0"/>
              <a:t>. For those who do not know, </a:t>
            </a:r>
            <a:r>
              <a:rPr lang="en-AU" dirty="0" err="1"/>
              <a:t>subitizing</a:t>
            </a:r>
            <a:r>
              <a:rPr lang="en-AU" dirty="0"/>
              <a:t> is the rapid quantification of 1-4 items and like estimation it occurs in parallel. The details and rational behind this study are different from the current study, however the logic that underpins this Double Factorial Design and Salience Manipulation are exactly the same. And as you can see, results from this study provide very clear Survivor Interaction Contrasts comparable to their theoretical process models. Similarly, we also measured System Capacity and again, we see very clear Capacity Coefficients, indicative of unlimited process capacity. Over the coming months, I plan to build upon this work by applying SFT to Estimation Systems, and in doing so further our understanding of numerical cognition as a whole.</a:t>
            </a:r>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12</a:t>
            </a:fld>
            <a:endParaRPr lang="en-AU"/>
          </a:p>
        </p:txBody>
      </p:sp>
    </p:spTree>
    <p:extLst>
      <p:ext uri="{BB962C8B-B14F-4D97-AF65-F5344CB8AC3E}">
        <p14:creationId xmlns:p14="http://schemas.microsoft.com/office/powerpoint/2010/main" val="1558754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13</a:t>
            </a:fld>
            <a:endParaRPr lang="en-AU"/>
          </a:p>
        </p:txBody>
      </p:sp>
    </p:spTree>
    <p:extLst>
      <p:ext uri="{BB962C8B-B14F-4D97-AF65-F5344CB8AC3E}">
        <p14:creationId xmlns:p14="http://schemas.microsoft.com/office/powerpoint/2010/main" val="15933862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Nearly all animals, and most humans, have the ability to approximate large quantities through a process of estimation. Estimation is characterised by being fast and effortless, low in accuracy and able to quantify multiple items simultaneously. </a:t>
            </a:r>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2</a:t>
            </a:fld>
            <a:endParaRPr lang="en-AU"/>
          </a:p>
        </p:txBody>
      </p:sp>
    </p:spTree>
    <p:extLst>
      <p:ext uri="{BB962C8B-B14F-4D97-AF65-F5344CB8AC3E}">
        <p14:creationId xmlns:p14="http://schemas.microsoft.com/office/powerpoint/2010/main" val="249338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Now when we wish to compare two large quantities, such as Obama and Trump’s inauguration crowds, we do so through an Estimation System. </a:t>
            </a:r>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3</a:t>
            </a:fld>
            <a:endParaRPr lang="en-AU"/>
          </a:p>
        </p:txBody>
      </p:sp>
    </p:spTree>
    <p:extLst>
      <p:ext uri="{BB962C8B-B14F-4D97-AF65-F5344CB8AC3E}">
        <p14:creationId xmlns:p14="http://schemas.microsoft.com/office/powerpoint/2010/main" val="556160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-Typically, we engage systems through one of two Architectures. Serial systems combine information from one source, and then the other. Parallel systems combine information from both sources at the same time. </a:t>
            </a:r>
          </a:p>
          <a:p>
            <a:r>
              <a:rPr lang="en-AU" dirty="0"/>
              <a:t>-Independent from System Architecture is the Systems Workload Capacity. For example, a limited capacity system is slowed by additional workload while an unlimited capacity system is unaffected by additional workload. </a:t>
            </a:r>
          </a:p>
          <a:p>
            <a:r>
              <a:rPr lang="en-AU" dirty="0"/>
              <a:t>-It is important to understand System Architecture and System Capacity, as a fast unlimited capacity serial system is capable of mimicking the mean RT of a limited capacity parallel system. Understanding this brings us back to our systems of Estimation. </a:t>
            </a:r>
          </a:p>
          <a:p>
            <a:endParaRPr lang="en-AU" dirty="0"/>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4</a:t>
            </a:fld>
            <a:endParaRPr lang="en-AU"/>
          </a:p>
        </p:txBody>
      </p:sp>
    </p:spTree>
    <p:extLst>
      <p:ext uri="{BB962C8B-B14F-4D97-AF65-F5344CB8AC3E}">
        <p14:creationId xmlns:p14="http://schemas.microsoft.com/office/powerpoint/2010/main" val="3063652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Before the existence of Alt Facts and Small Handed Presidents, </a:t>
            </a:r>
            <a:r>
              <a:rPr lang="en-AU" dirty="0" err="1"/>
              <a:t>Halberda</a:t>
            </a:r>
            <a:r>
              <a:rPr lang="en-AU" dirty="0"/>
              <a:t> et al. completed the first study on Estimation Systems. In this study, participants viewed between 1 and 35 dots, which were comprised of 1 to 6 colours. Participants were then asked to estimate the quantity of a cued colour set. These cues were presented either pre or post the stimulus onset. Analysis of Mean RT revealed no significant difference for three or fewer item sets, between pre and post cue conditions. Subsequently, </a:t>
            </a:r>
            <a:r>
              <a:rPr lang="en-AU" dirty="0" err="1"/>
              <a:t>Halberda</a:t>
            </a:r>
            <a:r>
              <a:rPr lang="en-AU" dirty="0"/>
              <a:t> et al. concluded that up to three item sets could be estimated at any one time through a Parallel Estimation System. </a:t>
            </a:r>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5</a:t>
            </a:fld>
            <a:endParaRPr lang="en-AU"/>
          </a:p>
        </p:txBody>
      </p:sp>
    </p:spTree>
    <p:extLst>
      <p:ext uri="{BB962C8B-B14F-4D97-AF65-F5344CB8AC3E}">
        <p14:creationId xmlns:p14="http://schemas.microsoft.com/office/powerpoint/2010/main" val="1242471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Now there are three potential problems with this study. </a:t>
            </a:r>
            <a:r>
              <a:rPr lang="en-AU" dirty="0" err="1"/>
              <a:t>Halberda</a:t>
            </a:r>
            <a:r>
              <a:rPr lang="en-AU" dirty="0"/>
              <a:t> et al. assumed that estimating three item sets was as effortless as estimating one item set. However, they provided no measure of Capacity nor proof of this assumption. As such, my study will aim to directly measure Estimation Systems Capacity. </a:t>
            </a:r>
          </a:p>
          <a:p>
            <a:r>
              <a:rPr lang="en-AU" dirty="0"/>
              <a:t>Given that </a:t>
            </a:r>
            <a:r>
              <a:rPr lang="en-AU" dirty="0" err="1"/>
              <a:t>Halberda</a:t>
            </a:r>
            <a:r>
              <a:rPr lang="en-AU" dirty="0"/>
              <a:t> et al. used no measure of Capacity and based their interpretations upon mean RT, they also could not reliably diagnose System Architecture. As such, I will also aim to directly measure Estimation Systems Architecture. </a:t>
            </a:r>
          </a:p>
          <a:p>
            <a:r>
              <a:rPr lang="en-AU" dirty="0"/>
              <a:t>Finally, </a:t>
            </a:r>
            <a:r>
              <a:rPr lang="en-AU" dirty="0" err="1"/>
              <a:t>Halberda</a:t>
            </a:r>
            <a:r>
              <a:rPr lang="en-AU" dirty="0"/>
              <a:t> et al. assumed that differentiating item sets on the basis of shared colour is an unlimited capacity process, an assumption that hasn’t been validated. As such, I will use measures of System Capacity to assess the fidelity of this assumption. Now, in order to fulfil these aims I will be adopting a new approach to understanding Systems of Estimation, an approach that will utilise Systems Factorial Technology.</a:t>
            </a:r>
          </a:p>
          <a:p>
            <a:endParaRPr lang="en-AU" dirty="0"/>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6</a:t>
            </a:fld>
            <a:endParaRPr lang="en-AU"/>
          </a:p>
        </p:txBody>
      </p:sp>
    </p:spTree>
    <p:extLst>
      <p:ext uri="{BB962C8B-B14F-4D97-AF65-F5344CB8AC3E}">
        <p14:creationId xmlns:p14="http://schemas.microsoft.com/office/powerpoint/2010/main" val="25468141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 expect you will hear a lot about SFT in the next few talks so I will be brief. SFT is a nonparametric framework and analysis technique that uses response time distributions to assess System Architecture and Capacity. It does this by comparing theoretical process models to models made using real response time data. For example, you can see here the theoretical models that identify Serial Self-Terminating and Parallel Self-Terminating architectures. These models are generated using one of the tools afforded by SFT, the Survivor Interaction Contrast. On the right, you can see the models that identify Limited and Unlimited Capacity, generated using the Capacity Coefficient. With the addition of statistical tools, these process models will be used to diagnose the properties of Estimation Systems.</a:t>
            </a:r>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7</a:t>
            </a:fld>
            <a:endParaRPr lang="en-AU"/>
          </a:p>
        </p:txBody>
      </p:sp>
    </p:spTree>
    <p:extLst>
      <p:ext uri="{BB962C8B-B14F-4D97-AF65-F5344CB8AC3E}">
        <p14:creationId xmlns:p14="http://schemas.microsoft.com/office/powerpoint/2010/main" val="15154250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Now my proposed methodology is a bit complex, so I will start out with a single trial. On a trial, participants will be asked to decide if either of two colour sets contains less than 20 items? Participants will view a fixation cross, a stimulus comprise of one red and one blue item set and a mask. Participants will have four seconds to respond from the onset of the stimulus with each stim displayed for 200ms. </a:t>
            </a:r>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8</a:t>
            </a:fld>
            <a:endParaRPr lang="en-AU"/>
          </a:p>
        </p:txBody>
      </p:sp>
    </p:spTree>
    <p:extLst>
      <p:ext uri="{BB962C8B-B14F-4D97-AF65-F5344CB8AC3E}">
        <p14:creationId xmlns:p14="http://schemas.microsoft.com/office/powerpoint/2010/main" val="35237220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Each stimulus display will be drawn from the illustrated redundant-target double factorial design. The double factorial design is a requirement of SFT, however my design is more complex than most. Simply explained, stimulus displays will consist of either Double-Target item sets where both sets are less than 20 items, Single Target Red item sets, Single Target Blue item sets and No Target item sets. In the absence of a target set, a Distractor set consisting of more than 20 items will be displayed. To overly simplify, the comparison of Double Target and Single Target conditions results our direct measure of System Capacity, the Capacity Coefficient.</a:t>
            </a:r>
          </a:p>
          <a:p>
            <a:endParaRPr lang="en-AU" dirty="0"/>
          </a:p>
        </p:txBody>
      </p:sp>
      <p:sp>
        <p:nvSpPr>
          <p:cNvPr id="4" name="Slide Number Placeholder 3"/>
          <p:cNvSpPr>
            <a:spLocks noGrp="1"/>
          </p:cNvSpPr>
          <p:nvPr>
            <p:ph type="sldNum" sz="quarter" idx="10"/>
          </p:nvPr>
        </p:nvSpPr>
        <p:spPr/>
        <p:txBody>
          <a:bodyPr/>
          <a:lstStyle/>
          <a:p>
            <a:fld id="{20BAEBF4-0121-45FC-AE62-187A1BAA283C}" type="slidenum">
              <a:rPr lang="en-AU" smtClean="0"/>
              <a:t>9</a:t>
            </a:fld>
            <a:endParaRPr lang="en-AU"/>
          </a:p>
        </p:txBody>
      </p:sp>
    </p:spTree>
    <p:extLst>
      <p:ext uri="{BB962C8B-B14F-4D97-AF65-F5344CB8AC3E}">
        <p14:creationId xmlns:p14="http://schemas.microsoft.com/office/powerpoint/2010/main" val="931830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28D6E0CB-77CF-46BC-B4AE-9F06F4F26F39}" type="datetimeFigureOut">
              <a:rPr lang="en-AU" smtClean="0"/>
              <a:t>16/02/2017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1074183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28D6E0CB-77CF-46BC-B4AE-9F06F4F26F39}" type="datetimeFigureOut">
              <a:rPr lang="en-AU" smtClean="0"/>
              <a:t>16/02/2017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1046899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28D6E0CB-77CF-46BC-B4AE-9F06F4F26F39}" type="datetimeFigureOut">
              <a:rPr lang="en-AU" smtClean="0"/>
              <a:t>16/02/2017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1587475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28D6E0CB-77CF-46BC-B4AE-9F06F4F26F39}" type="datetimeFigureOut">
              <a:rPr lang="en-AU" smtClean="0"/>
              <a:t>16/02/2017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21549671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D6E0CB-77CF-46BC-B4AE-9F06F4F26F39}" type="datetimeFigureOut">
              <a:rPr lang="en-AU" smtClean="0"/>
              <a:t>16/02/2017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1707701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28D6E0CB-77CF-46BC-B4AE-9F06F4F26F39}" type="datetimeFigureOut">
              <a:rPr lang="en-AU" smtClean="0"/>
              <a:t>16/02/2017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2122856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28D6E0CB-77CF-46BC-B4AE-9F06F4F26F39}" type="datetimeFigureOut">
              <a:rPr lang="en-AU" smtClean="0"/>
              <a:t>16/02/2017</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2857476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Date Placeholder 2"/>
          <p:cNvSpPr>
            <a:spLocks noGrp="1"/>
          </p:cNvSpPr>
          <p:nvPr>
            <p:ph type="dt" sz="half" idx="10"/>
          </p:nvPr>
        </p:nvSpPr>
        <p:spPr/>
        <p:txBody>
          <a:bodyPr/>
          <a:lstStyle/>
          <a:p>
            <a:fld id="{28D6E0CB-77CF-46BC-B4AE-9F06F4F26F39}" type="datetimeFigureOut">
              <a:rPr lang="en-AU" smtClean="0"/>
              <a:t>16/02/2017</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2900719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6E0CB-77CF-46BC-B4AE-9F06F4F26F39}" type="datetimeFigureOut">
              <a:rPr lang="en-AU" smtClean="0"/>
              <a:t>16/02/2017</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1580404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D6E0CB-77CF-46BC-B4AE-9F06F4F26F39}" type="datetimeFigureOut">
              <a:rPr lang="en-AU" smtClean="0"/>
              <a:t>16/02/2017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3819863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D6E0CB-77CF-46BC-B4AE-9F06F4F26F39}" type="datetimeFigureOut">
              <a:rPr lang="en-AU" smtClean="0"/>
              <a:t>16/02/2017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ECB6198-5A37-4722-9BD9-980271B34662}" type="slidenum">
              <a:rPr lang="en-AU" smtClean="0"/>
              <a:t>‹#›</a:t>
            </a:fld>
            <a:endParaRPr lang="en-AU"/>
          </a:p>
        </p:txBody>
      </p:sp>
    </p:spTree>
    <p:extLst>
      <p:ext uri="{BB962C8B-B14F-4D97-AF65-F5344CB8AC3E}">
        <p14:creationId xmlns:p14="http://schemas.microsoft.com/office/powerpoint/2010/main" val="1756869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9000">
              <a:srgbClr val="3A5FA0"/>
            </a:gs>
            <a:gs pos="0">
              <a:schemeClr val="accent5">
                <a:lumMod val="95000"/>
                <a:lumOff val="5000"/>
              </a:schemeClr>
            </a:gs>
            <a:gs pos="100000">
              <a:schemeClr val="accent5">
                <a:lumMod val="60000"/>
              </a:schemeClr>
            </a:gs>
          </a:gsLst>
          <a:path path="rect">
            <a:fillToRect l="100000" t="100000"/>
          </a:path>
          <a:tileRect r="-100000" b="-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6E0CB-77CF-46BC-B4AE-9F06F4F26F39}" type="datetimeFigureOut">
              <a:rPr lang="en-AU" smtClean="0"/>
              <a:t>16/02/2017</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CB6198-5A37-4722-9BD9-980271B34662}" type="slidenum">
              <a:rPr lang="en-AU" smtClean="0"/>
              <a:t>‹#›</a:t>
            </a:fld>
            <a:endParaRPr lang="en-AU"/>
          </a:p>
        </p:txBody>
      </p:sp>
    </p:spTree>
    <p:extLst>
      <p:ext uri="{BB962C8B-B14F-4D97-AF65-F5344CB8AC3E}">
        <p14:creationId xmlns:p14="http://schemas.microsoft.com/office/powerpoint/2010/main" val="2076954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6.jpeg"/></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5.jpeg"/><Relationship Id="rId4" Type="http://schemas.openxmlformats.org/officeDocument/2006/relationships/image" Target="../media/image6.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jpg"/><Relationship Id="rId7" Type="http://schemas.openxmlformats.org/officeDocument/2006/relationships/image" Target="../media/image21.jpeg"/><Relationship Id="rId2" Type="http://schemas.openxmlformats.org/officeDocument/2006/relationships/image" Target="../media/image16.jpg"/><Relationship Id="rId1" Type="http://schemas.openxmlformats.org/officeDocument/2006/relationships/slideLayout" Target="../slideLayouts/slideLayout4.xml"/><Relationship Id="rId6" Type="http://schemas.openxmlformats.org/officeDocument/2006/relationships/image" Target="../media/image20.jpeg"/><Relationship Id="rId5" Type="http://schemas.openxmlformats.org/officeDocument/2006/relationships/image" Target="../media/image19.jp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4.xml"/><Relationship Id="rId5" Type="http://schemas.openxmlformats.org/officeDocument/2006/relationships/image" Target="../media/image28.png"/><Relationship Id="rId4" Type="http://schemas.openxmlformats.org/officeDocument/2006/relationships/image" Target="../media/image27.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p:cNvSpPr>
            <a:spLocks noGrp="1"/>
          </p:cNvSpPr>
          <p:nvPr>
            <p:ph type="ctrTitle"/>
          </p:nvPr>
        </p:nvSpPr>
        <p:spPr>
          <a:xfrm>
            <a:off x="1524000" y="1122363"/>
            <a:ext cx="9144000" cy="2387600"/>
          </a:xfrm>
        </p:spPr>
        <p:txBody>
          <a:bodyPr>
            <a:normAutofit fontScale="90000"/>
          </a:bodyPr>
          <a:lstStyle/>
          <a:p>
            <a:r>
              <a:rPr lang="en-US" b="1" dirty="0">
                <a:solidFill>
                  <a:schemeClr val="bg1"/>
                </a:solidFill>
                <a:effectLst>
                  <a:outerShdw blurRad="38100" dist="38100" dir="2700000" algn="tl">
                    <a:srgbClr val="000000">
                      <a:alpha val="43137"/>
                    </a:srgbClr>
                  </a:outerShdw>
                </a:effectLst>
              </a:rPr>
              <a:t>A New Approach to Understanding Systems of Estimation</a:t>
            </a:r>
            <a:endParaRPr lang="en-AU" b="1" dirty="0">
              <a:solidFill>
                <a:schemeClr val="bg1"/>
              </a:solidFill>
              <a:effectLst>
                <a:outerShdw blurRad="38100" dist="38100" dir="2700000" algn="tl">
                  <a:srgbClr val="000000">
                    <a:alpha val="43137"/>
                  </a:srgbClr>
                </a:outerShdw>
              </a:effectLst>
            </a:endParaRPr>
          </a:p>
        </p:txBody>
      </p:sp>
      <p:sp>
        <p:nvSpPr>
          <p:cNvPr id="3" name="Subtitle 4"/>
          <p:cNvSpPr>
            <a:spLocks noGrp="1"/>
          </p:cNvSpPr>
          <p:nvPr>
            <p:ph type="subTitle" idx="1"/>
          </p:nvPr>
        </p:nvSpPr>
        <p:spPr>
          <a:xfrm>
            <a:off x="1524000" y="3602037"/>
            <a:ext cx="9144000" cy="2304241"/>
          </a:xfrm>
        </p:spPr>
        <p:txBody>
          <a:bodyPr>
            <a:normAutofit/>
          </a:bodyPr>
          <a:lstStyle/>
          <a:p>
            <a:r>
              <a:rPr lang="en-US" b="1" dirty="0">
                <a:solidFill>
                  <a:schemeClr val="bg1"/>
                </a:solidFill>
                <a:effectLst>
                  <a:outerShdw blurRad="38100" dist="38100" dir="2700000" algn="tl">
                    <a:srgbClr val="000000">
                      <a:alpha val="43137"/>
                    </a:srgbClr>
                  </a:outerShdw>
                </a:effectLst>
              </a:rPr>
              <a:t>Paul Garrett</a:t>
            </a:r>
            <a:r>
              <a:rPr lang="en-US" b="1" baseline="30000" dirty="0">
                <a:solidFill>
                  <a:schemeClr val="bg1"/>
                </a:solidFill>
                <a:effectLst>
                  <a:outerShdw blurRad="38100" dist="38100" dir="2700000" algn="tl">
                    <a:srgbClr val="000000">
                      <a:alpha val="43137"/>
                    </a:srgbClr>
                  </a:outerShdw>
                </a:effectLst>
              </a:rPr>
              <a:t>1</a:t>
            </a:r>
            <a:r>
              <a:rPr lang="en-US" b="1" dirty="0">
                <a:solidFill>
                  <a:schemeClr val="bg1"/>
                </a:solidFill>
                <a:effectLst>
                  <a:outerShdw blurRad="38100" dist="38100" dir="2700000" algn="tl">
                    <a:srgbClr val="000000">
                      <a:alpha val="43137"/>
                    </a:srgbClr>
                  </a:outerShdw>
                </a:effectLst>
              </a:rPr>
              <a:t>, David Landy</a:t>
            </a:r>
            <a:r>
              <a:rPr lang="en-US" b="1" baseline="30000" dirty="0">
                <a:solidFill>
                  <a:schemeClr val="bg1"/>
                </a:solidFill>
                <a:effectLst>
                  <a:outerShdw blurRad="38100" dist="38100" dir="2700000" algn="tl">
                    <a:srgbClr val="000000">
                      <a:alpha val="43137"/>
                    </a:srgbClr>
                  </a:outerShdw>
                </a:effectLst>
              </a:rPr>
              <a:t>2</a:t>
            </a:r>
            <a:r>
              <a:rPr lang="en-US" b="1" dirty="0">
                <a:solidFill>
                  <a:schemeClr val="bg1"/>
                </a:solidFill>
                <a:effectLst>
                  <a:outerShdw blurRad="38100" dist="38100" dir="2700000" algn="tl">
                    <a:srgbClr val="000000">
                      <a:alpha val="43137"/>
                    </a:srgbClr>
                  </a:outerShdw>
                </a:effectLst>
              </a:rPr>
              <a:t>, Joseph Houpt</a:t>
            </a:r>
            <a:r>
              <a:rPr lang="en-US" b="1" baseline="30000" dirty="0">
                <a:solidFill>
                  <a:schemeClr val="bg1"/>
                </a:solidFill>
                <a:effectLst>
                  <a:outerShdw blurRad="38100" dist="38100" dir="2700000" algn="tl">
                    <a:srgbClr val="000000">
                      <a:alpha val="43137"/>
                    </a:srgbClr>
                  </a:outerShdw>
                </a:effectLst>
              </a:rPr>
              <a:t>3</a:t>
            </a:r>
            <a:endParaRPr lang="en-US" b="1" dirty="0">
              <a:solidFill>
                <a:schemeClr val="bg1"/>
              </a:solidFill>
              <a:effectLst>
                <a:outerShdw blurRad="38100" dist="38100" dir="2700000" algn="tl">
                  <a:srgbClr val="000000">
                    <a:alpha val="43137"/>
                  </a:srgbClr>
                </a:outerShdw>
              </a:effectLst>
            </a:endParaRPr>
          </a:p>
          <a:p>
            <a:r>
              <a:rPr lang="en-US" b="1" dirty="0">
                <a:solidFill>
                  <a:schemeClr val="bg1"/>
                </a:solidFill>
                <a:effectLst>
                  <a:outerShdw blurRad="38100" dist="38100" dir="2700000" algn="tl">
                    <a:srgbClr val="000000">
                      <a:alpha val="43137"/>
                    </a:srgbClr>
                  </a:outerShdw>
                </a:effectLst>
              </a:rPr>
              <a:t>&amp; Ami Eidels</a:t>
            </a:r>
            <a:r>
              <a:rPr lang="en-US" b="1" baseline="30000" dirty="0">
                <a:solidFill>
                  <a:schemeClr val="bg1"/>
                </a:solidFill>
                <a:effectLst>
                  <a:outerShdw blurRad="38100" dist="38100" dir="2700000" algn="tl">
                    <a:srgbClr val="000000">
                      <a:alpha val="43137"/>
                    </a:srgbClr>
                  </a:outerShdw>
                </a:effectLst>
              </a:rPr>
              <a:t>1</a:t>
            </a:r>
          </a:p>
          <a:p>
            <a:pPr algn="l"/>
            <a:endParaRPr lang="en-US" sz="1400" b="1" baseline="30000" dirty="0">
              <a:solidFill>
                <a:schemeClr val="bg1"/>
              </a:solidFill>
              <a:effectLst>
                <a:outerShdw blurRad="38100" dist="38100" dir="2700000" algn="tl">
                  <a:srgbClr val="000000">
                    <a:alpha val="43137"/>
                  </a:srgbClr>
                </a:outerShdw>
              </a:effectLst>
            </a:endParaRPr>
          </a:p>
          <a:p>
            <a:endParaRPr lang="en-AU" b="1" dirty="0">
              <a:solidFill>
                <a:schemeClr val="bg1"/>
              </a:solidFill>
              <a:effectLst>
                <a:outerShdw blurRad="38100" dist="38100" dir="2700000" algn="tl">
                  <a:srgbClr val="000000">
                    <a:alpha val="43137"/>
                  </a:srgbClr>
                </a:outerShdw>
              </a:effectLst>
            </a:endParaRPr>
          </a:p>
        </p:txBody>
      </p:sp>
      <p:sp>
        <p:nvSpPr>
          <p:cNvPr id="4" name="Rectangle 3"/>
          <p:cNvSpPr/>
          <p:nvPr/>
        </p:nvSpPr>
        <p:spPr>
          <a:xfrm>
            <a:off x="286138" y="5747857"/>
            <a:ext cx="6096000" cy="738664"/>
          </a:xfrm>
          <a:prstGeom prst="rect">
            <a:avLst/>
          </a:prstGeom>
        </p:spPr>
        <p:txBody>
          <a:bodyPr>
            <a:spAutoFit/>
          </a:bodyPr>
          <a:lstStyle/>
          <a:p>
            <a:r>
              <a:rPr lang="en-US" sz="1400" b="1" baseline="30000" dirty="0">
                <a:solidFill>
                  <a:schemeClr val="bg1"/>
                </a:solidFill>
                <a:effectLst>
                  <a:outerShdw blurRad="38100" dist="38100" dir="2700000" algn="tl">
                    <a:srgbClr val="000000">
                      <a:alpha val="43137"/>
                    </a:srgbClr>
                  </a:outerShdw>
                </a:effectLst>
              </a:rPr>
              <a:t>1 </a:t>
            </a:r>
            <a:r>
              <a:rPr lang="en-US" sz="1400" b="1" dirty="0">
                <a:solidFill>
                  <a:schemeClr val="bg1"/>
                </a:solidFill>
                <a:effectLst>
                  <a:outerShdw blurRad="38100" dist="38100" dir="2700000" algn="tl">
                    <a:srgbClr val="000000">
                      <a:alpha val="43137"/>
                    </a:srgbClr>
                  </a:outerShdw>
                </a:effectLst>
              </a:rPr>
              <a:t>The University of Newcastle, Australia</a:t>
            </a:r>
          </a:p>
          <a:p>
            <a:r>
              <a:rPr lang="en-US" sz="1400" b="1" baseline="30000" dirty="0">
                <a:solidFill>
                  <a:schemeClr val="bg1"/>
                </a:solidFill>
                <a:effectLst>
                  <a:outerShdw blurRad="38100" dist="38100" dir="2700000" algn="tl">
                    <a:srgbClr val="000000">
                      <a:alpha val="43137"/>
                    </a:srgbClr>
                  </a:outerShdw>
                </a:effectLst>
              </a:rPr>
              <a:t>2</a:t>
            </a:r>
            <a:r>
              <a:rPr lang="en-US" sz="1400" b="1" dirty="0">
                <a:solidFill>
                  <a:schemeClr val="bg1"/>
                </a:solidFill>
                <a:effectLst>
                  <a:outerShdw blurRad="38100" dist="38100" dir="2700000" algn="tl">
                    <a:srgbClr val="000000">
                      <a:alpha val="43137"/>
                    </a:srgbClr>
                  </a:outerShdw>
                </a:effectLst>
              </a:rPr>
              <a:t> Indiana University, Bloomington </a:t>
            </a:r>
          </a:p>
          <a:p>
            <a:r>
              <a:rPr lang="en-US" sz="1400" b="1" baseline="30000" dirty="0">
                <a:solidFill>
                  <a:schemeClr val="bg1"/>
                </a:solidFill>
                <a:effectLst>
                  <a:outerShdw blurRad="38100" dist="38100" dir="2700000" algn="tl">
                    <a:srgbClr val="000000">
                      <a:alpha val="43137"/>
                    </a:srgbClr>
                  </a:outerShdw>
                </a:effectLst>
              </a:rPr>
              <a:t>3</a:t>
            </a:r>
            <a:r>
              <a:rPr lang="en-US" sz="1400" b="1" dirty="0">
                <a:solidFill>
                  <a:schemeClr val="bg1"/>
                </a:solidFill>
                <a:effectLst>
                  <a:outerShdw blurRad="38100" dist="38100" dir="2700000" algn="tl">
                    <a:srgbClr val="000000">
                      <a:alpha val="43137"/>
                    </a:srgbClr>
                  </a:outerShdw>
                </a:effectLst>
              </a:rPr>
              <a:t> Wright State University, Ohio</a:t>
            </a:r>
          </a:p>
        </p:txBody>
      </p:sp>
    </p:spTree>
    <p:extLst>
      <p:ext uri="{BB962C8B-B14F-4D97-AF65-F5344CB8AC3E}">
        <p14:creationId xmlns:p14="http://schemas.microsoft.com/office/powerpoint/2010/main" val="37352005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AU" b="1" dirty="0">
                <a:solidFill>
                  <a:schemeClr val="bg1"/>
                </a:solidFill>
                <a:effectLst>
                  <a:outerShdw blurRad="38100" dist="38100" dir="2700000" algn="tl">
                    <a:srgbClr val="000000">
                      <a:alpha val="43137"/>
                    </a:srgbClr>
                  </a:outerShdw>
                </a:effectLst>
              </a:rPr>
              <a:t>Design</a:t>
            </a:r>
          </a:p>
        </p:txBody>
      </p:sp>
      <p:grpSp>
        <p:nvGrpSpPr>
          <p:cNvPr id="264" name="Group 263"/>
          <p:cNvGrpSpPr/>
          <p:nvPr/>
        </p:nvGrpSpPr>
        <p:grpSpPr>
          <a:xfrm>
            <a:off x="4729853" y="362108"/>
            <a:ext cx="6124636" cy="5788266"/>
            <a:chOff x="3286064" y="212484"/>
            <a:chExt cx="6124636" cy="5788266"/>
          </a:xfrm>
        </p:grpSpPr>
        <p:sp>
          <p:nvSpPr>
            <p:cNvPr id="265" name="Rectangle 264"/>
            <p:cNvSpPr/>
            <p:nvPr/>
          </p:nvSpPr>
          <p:spPr>
            <a:xfrm>
              <a:off x="3286064" y="212484"/>
              <a:ext cx="6124636" cy="57882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grpSp>
          <p:nvGrpSpPr>
            <p:cNvPr id="266" name="Group 265"/>
            <p:cNvGrpSpPr/>
            <p:nvPr/>
          </p:nvGrpSpPr>
          <p:grpSpPr>
            <a:xfrm>
              <a:off x="3394353" y="227534"/>
              <a:ext cx="5822012" cy="5607209"/>
              <a:chOff x="3527703" y="75134"/>
              <a:chExt cx="5822012" cy="5607209"/>
            </a:xfrm>
          </p:grpSpPr>
          <p:sp>
            <p:nvSpPr>
              <p:cNvPr id="271" name="Rectangle 270"/>
              <p:cNvSpPr/>
              <p:nvPr/>
            </p:nvSpPr>
            <p:spPr>
              <a:xfrm>
                <a:off x="4493623" y="912140"/>
                <a:ext cx="4807132" cy="47702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84" name="Straight Connector 283"/>
              <p:cNvCxnSpPr>
                <a:stCxn id="271" idx="0"/>
                <a:endCxn id="271" idx="2"/>
              </p:cNvCxnSpPr>
              <p:nvPr/>
            </p:nvCxnSpPr>
            <p:spPr>
              <a:xfrm>
                <a:off x="6897189" y="912140"/>
                <a:ext cx="0" cy="47702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a:off x="4493623" y="3292549"/>
                <a:ext cx="485609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6" name="TextBox 285"/>
              <p:cNvSpPr txBox="1"/>
              <p:nvPr/>
            </p:nvSpPr>
            <p:spPr>
              <a:xfrm>
                <a:off x="5311607" y="1303490"/>
                <a:ext cx="612668" cy="369332"/>
              </a:xfrm>
              <a:prstGeom prst="rect">
                <a:avLst/>
              </a:prstGeom>
              <a:noFill/>
            </p:spPr>
            <p:txBody>
              <a:bodyPr wrap="none" rtlCol="0">
                <a:spAutoFit/>
              </a:bodyPr>
              <a:lstStyle/>
              <a:p>
                <a:r>
                  <a:rPr lang="en-AU" dirty="0"/>
                  <a:t>High</a:t>
                </a:r>
              </a:p>
            </p:txBody>
          </p:sp>
          <p:sp>
            <p:nvSpPr>
              <p:cNvPr id="287" name="TextBox 286"/>
              <p:cNvSpPr txBox="1"/>
              <p:nvPr/>
            </p:nvSpPr>
            <p:spPr>
              <a:xfrm>
                <a:off x="6127932" y="1285490"/>
                <a:ext cx="568489" cy="369332"/>
              </a:xfrm>
              <a:prstGeom prst="rect">
                <a:avLst/>
              </a:prstGeom>
              <a:noFill/>
            </p:spPr>
            <p:txBody>
              <a:bodyPr wrap="none" rtlCol="0">
                <a:spAutoFit/>
              </a:bodyPr>
              <a:lstStyle/>
              <a:p>
                <a:r>
                  <a:rPr lang="en-AU" dirty="0"/>
                  <a:t>Low</a:t>
                </a:r>
              </a:p>
            </p:txBody>
          </p:sp>
          <p:sp>
            <p:nvSpPr>
              <p:cNvPr id="288" name="TextBox 287"/>
              <p:cNvSpPr txBox="1"/>
              <p:nvPr/>
            </p:nvSpPr>
            <p:spPr>
              <a:xfrm>
                <a:off x="7717045" y="1311536"/>
                <a:ext cx="612668" cy="369332"/>
              </a:xfrm>
              <a:prstGeom prst="rect">
                <a:avLst/>
              </a:prstGeom>
              <a:noFill/>
            </p:spPr>
            <p:txBody>
              <a:bodyPr wrap="none" rtlCol="0">
                <a:spAutoFit/>
              </a:bodyPr>
              <a:lstStyle/>
              <a:p>
                <a:r>
                  <a:rPr lang="en-AU" dirty="0"/>
                  <a:t>High</a:t>
                </a:r>
              </a:p>
            </p:txBody>
          </p:sp>
          <p:sp>
            <p:nvSpPr>
              <p:cNvPr id="289" name="TextBox 288"/>
              <p:cNvSpPr txBox="1"/>
              <p:nvPr/>
            </p:nvSpPr>
            <p:spPr>
              <a:xfrm>
                <a:off x="8533370" y="1293536"/>
                <a:ext cx="568489" cy="369332"/>
              </a:xfrm>
              <a:prstGeom prst="rect">
                <a:avLst/>
              </a:prstGeom>
              <a:noFill/>
            </p:spPr>
            <p:txBody>
              <a:bodyPr wrap="none" rtlCol="0">
                <a:spAutoFit/>
              </a:bodyPr>
              <a:lstStyle/>
              <a:p>
                <a:r>
                  <a:rPr lang="en-AU" dirty="0"/>
                  <a:t>Low</a:t>
                </a:r>
              </a:p>
            </p:txBody>
          </p:sp>
          <p:sp>
            <p:nvSpPr>
              <p:cNvPr id="290" name="TextBox 289"/>
              <p:cNvSpPr txBox="1"/>
              <p:nvPr/>
            </p:nvSpPr>
            <p:spPr>
              <a:xfrm>
                <a:off x="5330048" y="3704800"/>
                <a:ext cx="612668" cy="369332"/>
              </a:xfrm>
              <a:prstGeom prst="rect">
                <a:avLst/>
              </a:prstGeom>
              <a:noFill/>
            </p:spPr>
            <p:txBody>
              <a:bodyPr wrap="none" rtlCol="0">
                <a:spAutoFit/>
              </a:bodyPr>
              <a:lstStyle/>
              <a:p>
                <a:r>
                  <a:rPr lang="en-AU" dirty="0"/>
                  <a:t>High</a:t>
                </a:r>
              </a:p>
            </p:txBody>
          </p:sp>
          <p:sp>
            <p:nvSpPr>
              <p:cNvPr id="291" name="TextBox 290"/>
              <p:cNvSpPr txBox="1"/>
              <p:nvPr/>
            </p:nvSpPr>
            <p:spPr>
              <a:xfrm>
                <a:off x="6146373" y="3686800"/>
                <a:ext cx="568489" cy="369332"/>
              </a:xfrm>
              <a:prstGeom prst="rect">
                <a:avLst/>
              </a:prstGeom>
              <a:noFill/>
            </p:spPr>
            <p:txBody>
              <a:bodyPr wrap="none" rtlCol="0">
                <a:spAutoFit/>
              </a:bodyPr>
              <a:lstStyle/>
              <a:p>
                <a:r>
                  <a:rPr lang="en-AU" dirty="0"/>
                  <a:t>Low</a:t>
                </a:r>
              </a:p>
            </p:txBody>
          </p:sp>
          <p:sp>
            <p:nvSpPr>
              <p:cNvPr id="292" name="TextBox 291"/>
              <p:cNvSpPr txBox="1"/>
              <p:nvPr/>
            </p:nvSpPr>
            <p:spPr>
              <a:xfrm>
                <a:off x="7735486" y="3712846"/>
                <a:ext cx="612668" cy="369332"/>
              </a:xfrm>
              <a:prstGeom prst="rect">
                <a:avLst/>
              </a:prstGeom>
              <a:noFill/>
            </p:spPr>
            <p:txBody>
              <a:bodyPr wrap="none" rtlCol="0">
                <a:spAutoFit/>
              </a:bodyPr>
              <a:lstStyle/>
              <a:p>
                <a:r>
                  <a:rPr lang="en-AU" dirty="0"/>
                  <a:t>High</a:t>
                </a:r>
              </a:p>
            </p:txBody>
          </p:sp>
          <p:sp>
            <p:nvSpPr>
              <p:cNvPr id="293" name="TextBox 292"/>
              <p:cNvSpPr txBox="1"/>
              <p:nvPr/>
            </p:nvSpPr>
            <p:spPr>
              <a:xfrm>
                <a:off x="8551811" y="3694846"/>
                <a:ext cx="568489" cy="369332"/>
              </a:xfrm>
              <a:prstGeom prst="rect">
                <a:avLst/>
              </a:prstGeom>
              <a:noFill/>
            </p:spPr>
            <p:txBody>
              <a:bodyPr wrap="none" rtlCol="0">
                <a:spAutoFit/>
              </a:bodyPr>
              <a:lstStyle/>
              <a:p>
                <a:r>
                  <a:rPr lang="en-AU" dirty="0"/>
                  <a:t>Low</a:t>
                </a:r>
              </a:p>
            </p:txBody>
          </p:sp>
          <p:sp>
            <p:nvSpPr>
              <p:cNvPr id="294" name="TextBox 293"/>
              <p:cNvSpPr txBox="1"/>
              <p:nvPr/>
            </p:nvSpPr>
            <p:spPr>
              <a:xfrm rot="16200000">
                <a:off x="4708900" y="1805906"/>
                <a:ext cx="612668" cy="369332"/>
              </a:xfrm>
              <a:prstGeom prst="rect">
                <a:avLst/>
              </a:prstGeom>
              <a:noFill/>
            </p:spPr>
            <p:txBody>
              <a:bodyPr wrap="none" rtlCol="0">
                <a:spAutoFit/>
              </a:bodyPr>
              <a:lstStyle/>
              <a:p>
                <a:r>
                  <a:rPr lang="en-AU" dirty="0"/>
                  <a:t>High</a:t>
                </a:r>
              </a:p>
            </p:txBody>
          </p:sp>
          <p:sp>
            <p:nvSpPr>
              <p:cNvPr id="295" name="TextBox 294"/>
              <p:cNvSpPr txBox="1"/>
              <p:nvPr/>
            </p:nvSpPr>
            <p:spPr>
              <a:xfrm rot="16200000">
                <a:off x="4734280" y="2660066"/>
                <a:ext cx="568489" cy="369332"/>
              </a:xfrm>
              <a:prstGeom prst="rect">
                <a:avLst/>
              </a:prstGeom>
              <a:noFill/>
            </p:spPr>
            <p:txBody>
              <a:bodyPr wrap="none" rtlCol="0">
                <a:spAutoFit/>
              </a:bodyPr>
              <a:lstStyle/>
              <a:p>
                <a:r>
                  <a:rPr lang="en-AU" dirty="0"/>
                  <a:t>Low</a:t>
                </a:r>
              </a:p>
            </p:txBody>
          </p:sp>
          <p:sp>
            <p:nvSpPr>
              <p:cNvPr id="296" name="TextBox 295"/>
              <p:cNvSpPr txBox="1"/>
              <p:nvPr/>
            </p:nvSpPr>
            <p:spPr>
              <a:xfrm rot="16200000">
                <a:off x="4705442" y="4192960"/>
                <a:ext cx="612668" cy="369332"/>
              </a:xfrm>
              <a:prstGeom prst="rect">
                <a:avLst/>
              </a:prstGeom>
              <a:noFill/>
            </p:spPr>
            <p:txBody>
              <a:bodyPr wrap="none" rtlCol="0">
                <a:spAutoFit/>
              </a:bodyPr>
              <a:lstStyle/>
              <a:p>
                <a:r>
                  <a:rPr lang="en-AU" dirty="0"/>
                  <a:t>High</a:t>
                </a:r>
              </a:p>
            </p:txBody>
          </p:sp>
          <p:sp>
            <p:nvSpPr>
              <p:cNvPr id="297" name="TextBox 296"/>
              <p:cNvSpPr txBox="1"/>
              <p:nvPr/>
            </p:nvSpPr>
            <p:spPr>
              <a:xfrm rot="16200000">
                <a:off x="4730822" y="5047120"/>
                <a:ext cx="568489" cy="369332"/>
              </a:xfrm>
              <a:prstGeom prst="rect">
                <a:avLst/>
              </a:prstGeom>
              <a:noFill/>
            </p:spPr>
            <p:txBody>
              <a:bodyPr wrap="none" rtlCol="0">
                <a:spAutoFit/>
              </a:bodyPr>
              <a:lstStyle/>
              <a:p>
                <a:r>
                  <a:rPr lang="en-AU" dirty="0"/>
                  <a:t>Low</a:t>
                </a:r>
              </a:p>
            </p:txBody>
          </p:sp>
          <p:sp>
            <p:nvSpPr>
              <p:cNvPr id="298" name="TextBox 297"/>
              <p:cNvSpPr txBox="1"/>
              <p:nvPr/>
            </p:nvSpPr>
            <p:spPr>
              <a:xfrm rot="16200000">
                <a:off x="7102105" y="4213959"/>
                <a:ext cx="612668" cy="369332"/>
              </a:xfrm>
              <a:prstGeom prst="rect">
                <a:avLst/>
              </a:prstGeom>
              <a:noFill/>
            </p:spPr>
            <p:txBody>
              <a:bodyPr wrap="none" rtlCol="0">
                <a:spAutoFit/>
              </a:bodyPr>
              <a:lstStyle/>
              <a:p>
                <a:r>
                  <a:rPr lang="en-AU" dirty="0"/>
                  <a:t>High</a:t>
                </a:r>
              </a:p>
            </p:txBody>
          </p:sp>
          <p:sp>
            <p:nvSpPr>
              <p:cNvPr id="299" name="TextBox 298"/>
              <p:cNvSpPr txBox="1"/>
              <p:nvPr/>
            </p:nvSpPr>
            <p:spPr>
              <a:xfrm rot="16200000">
                <a:off x="7127485" y="5068119"/>
                <a:ext cx="568489" cy="369332"/>
              </a:xfrm>
              <a:prstGeom prst="rect">
                <a:avLst/>
              </a:prstGeom>
              <a:noFill/>
            </p:spPr>
            <p:txBody>
              <a:bodyPr wrap="none" rtlCol="0">
                <a:spAutoFit/>
              </a:bodyPr>
              <a:lstStyle/>
              <a:p>
                <a:r>
                  <a:rPr lang="en-AU" dirty="0"/>
                  <a:t>Low</a:t>
                </a:r>
              </a:p>
            </p:txBody>
          </p:sp>
          <p:sp>
            <p:nvSpPr>
              <p:cNvPr id="300" name="TextBox 299"/>
              <p:cNvSpPr txBox="1"/>
              <p:nvPr/>
            </p:nvSpPr>
            <p:spPr>
              <a:xfrm rot="16200000">
                <a:off x="7123451" y="1805906"/>
                <a:ext cx="612668" cy="369332"/>
              </a:xfrm>
              <a:prstGeom prst="rect">
                <a:avLst/>
              </a:prstGeom>
              <a:noFill/>
            </p:spPr>
            <p:txBody>
              <a:bodyPr wrap="none" rtlCol="0">
                <a:spAutoFit/>
              </a:bodyPr>
              <a:lstStyle/>
              <a:p>
                <a:r>
                  <a:rPr lang="en-AU" dirty="0"/>
                  <a:t>High</a:t>
                </a:r>
              </a:p>
            </p:txBody>
          </p:sp>
          <p:sp>
            <p:nvSpPr>
              <p:cNvPr id="301" name="TextBox 300"/>
              <p:cNvSpPr txBox="1"/>
              <p:nvPr/>
            </p:nvSpPr>
            <p:spPr>
              <a:xfrm rot="16200000">
                <a:off x="7148831" y="2660066"/>
                <a:ext cx="568489" cy="369332"/>
              </a:xfrm>
              <a:prstGeom prst="rect">
                <a:avLst/>
              </a:prstGeom>
              <a:noFill/>
            </p:spPr>
            <p:txBody>
              <a:bodyPr wrap="none" rtlCol="0">
                <a:spAutoFit/>
              </a:bodyPr>
              <a:lstStyle/>
              <a:p>
                <a:r>
                  <a:rPr lang="en-AU" dirty="0"/>
                  <a:t>Low</a:t>
                </a:r>
              </a:p>
            </p:txBody>
          </p:sp>
          <p:sp>
            <p:nvSpPr>
              <p:cNvPr id="302" name="TextBox 301"/>
              <p:cNvSpPr txBox="1"/>
              <p:nvPr/>
            </p:nvSpPr>
            <p:spPr>
              <a:xfrm>
                <a:off x="5393108" y="906238"/>
                <a:ext cx="1388329" cy="369332"/>
              </a:xfrm>
              <a:prstGeom prst="rect">
                <a:avLst/>
              </a:prstGeom>
              <a:noFill/>
            </p:spPr>
            <p:txBody>
              <a:bodyPr wrap="none" rtlCol="0">
                <a:spAutoFit/>
              </a:bodyPr>
              <a:lstStyle/>
              <a:p>
                <a:r>
                  <a:rPr lang="en-AU" b="1" dirty="0">
                    <a:solidFill>
                      <a:srgbClr val="FA1E24"/>
                    </a:solidFill>
                  </a:rPr>
                  <a:t>Salience Red</a:t>
                </a:r>
              </a:p>
            </p:txBody>
          </p:sp>
          <p:sp>
            <p:nvSpPr>
              <p:cNvPr id="303" name="TextBox 302"/>
              <p:cNvSpPr txBox="1"/>
              <p:nvPr/>
            </p:nvSpPr>
            <p:spPr>
              <a:xfrm>
                <a:off x="7756852" y="926299"/>
                <a:ext cx="1388329" cy="369332"/>
              </a:xfrm>
              <a:prstGeom prst="rect">
                <a:avLst/>
              </a:prstGeom>
              <a:noFill/>
            </p:spPr>
            <p:txBody>
              <a:bodyPr wrap="none" rtlCol="0">
                <a:spAutoFit/>
              </a:bodyPr>
              <a:lstStyle/>
              <a:p>
                <a:r>
                  <a:rPr lang="en-AU" b="1" dirty="0">
                    <a:solidFill>
                      <a:srgbClr val="FA1E24"/>
                    </a:solidFill>
                  </a:rPr>
                  <a:t>Salience Red</a:t>
                </a:r>
              </a:p>
            </p:txBody>
          </p:sp>
          <p:sp>
            <p:nvSpPr>
              <p:cNvPr id="304" name="TextBox 303"/>
              <p:cNvSpPr txBox="1"/>
              <p:nvPr/>
            </p:nvSpPr>
            <p:spPr>
              <a:xfrm rot="16200000">
                <a:off x="3951402" y="2190897"/>
                <a:ext cx="1447832" cy="369332"/>
              </a:xfrm>
              <a:prstGeom prst="rect">
                <a:avLst/>
              </a:prstGeom>
              <a:noFill/>
            </p:spPr>
            <p:txBody>
              <a:bodyPr wrap="none" rtlCol="0">
                <a:spAutoFit/>
              </a:bodyPr>
              <a:lstStyle/>
              <a:p>
                <a:r>
                  <a:rPr lang="en-AU" b="1" dirty="0">
                    <a:solidFill>
                      <a:srgbClr val="3F4EDE"/>
                    </a:solidFill>
                  </a:rPr>
                  <a:t>Salience Blue</a:t>
                </a:r>
              </a:p>
            </p:txBody>
          </p:sp>
          <p:sp>
            <p:nvSpPr>
              <p:cNvPr id="305" name="TextBox 304"/>
              <p:cNvSpPr txBox="1"/>
              <p:nvPr/>
            </p:nvSpPr>
            <p:spPr>
              <a:xfrm rot="16200000">
                <a:off x="3970089" y="4560327"/>
                <a:ext cx="1447832" cy="369332"/>
              </a:xfrm>
              <a:prstGeom prst="rect">
                <a:avLst/>
              </a:prstGeom>
              <a:noFill/>
            </p:spPr>
            <p:txBody>
              <a:bodyPr wrap="none" rtlCol="0">
                <a:spAutoFit/>
              </a:bodyPr>
              <a:lstStyle/>
              <a:p>
                <a:r>
                  <a:rPr lang="en-AU" b="1" dirty="0">
                    <a:solidFill>
                      <a:srgbClr val="3F4EDE"/>
                    </a:solidFill>
                  </a:rPr>
                  <a:t>Salience Blue</a:t>
                </a:r>
              </a:p>
            </p:txBody>
          </p:sp>
          <p:sp>
            <p:nvSpPr>
              <p:cNvPr id="306" name="TextBox 305"/>
              <p:cNvSpPr txBox="1"/>
              <p:nvPr/>
            </p:nvSpPr>
            <p:spPr>
              <a:xfrm rot="16200000">
                <a:off x="6362626" y="2208897"/>
                <a:ext cx="1425390" cy="369332"/>
              </a:xfrm>
              <a:prstGeom prst="rect">
                <a:avLst/>
              </a:prstGeom>
              <a:noFill/>
            </p:spPr>
            <p:txBody>
              <a:bodyPr wrap="none" rtlCol="0">
                <a:spAutoFit/>
              </a:bodyPr>
              <a:lstStyle/>
              <a:p>
                <a:r>
                  <a:rPr lang="en-AU" dirty="0">
                    <a:solidFill>
                      <a:srgbClr val="3F4EDE"/>
                    </a:solidFill>
                  </a:rPr>
                  <a:t>Salience Blue</a:t>
                </a:r>
              </a:p>
            </p:txBody>
          </p:sp>
          <p:sp>
            <p:nvSpPr>
              <p:cNvPr id="307" name="TextBox 306"/>
              <p:cNvSpPr txBox="1"/>
              <p:nvPr/>
            </p:nvSpPr>
            <p:spPr>
              <a:xfrm rot="16200000">
                <a:off x="6370092" y="4578327"/>
                <a:ext cx="1447832" cy="369332"/>
              </a:xfrm>
              <a:prstGeom prst="rect">
                <a:avLst/>
              </a:prstGeom>
              <a:noFill/>
            </p:spPr>
            <p:txBody>
              <a:bodyPr wrap="none" rtlCol="0">
                <a:spAutoFit/>
              </a:bodyPr>
              <a:lstStyle/>
              <a:p>
                <a:r>
                  <a:rPr lang="en-AU" b="1" dirty="0">
                    <a:solidFill>
                      <a:srgbClr val="3F4EDE"/>
                    </a:solidFill>
                  </a:rPr>
                  <a:t>Salience Blue</a:t>
                </a:r>
              </a:p>
            </p:txBody>
          </p:sp>
          <p:sp>
            <p:nvSpPr>
              <p:cNvPr id="308" name="TextBox 307"/>
              <p:cNvSpPr txBox="1"/>
              <p:nvPr/>
            </p:nvSpPr>
            <p:spPr>
              <a:xfrm>
                <a:off x="5338721" y="3343540"/>
                <a:ext cx="1388329" cy="369332"/>
              </a:xfrm>
              <a:prstGeom prst="rect">
                <a:avLst/>
              </a:prstGeom>
              <a:noFill/>
            </p:spPr>
            <p:txBody>
              <a:bodyPr wrap="none" rtlCol="0">
                <a:spAutoFit/>
              </a:bodyPr>
              <a:lstStyle/>
              <a:p>
                <a:r>
                  <a:rPr lang="en-AU" b="1" dirty="0">
                    <a:solidFill>
                      <a:srgbClr val="FA1E24"/>
                    </a:solidFill>
                  </a:rPr>
                  <a:t>Salience Red</a:t>
                </a:r>
              </a:p>
            </p:txBody>
          </p:sp>
          <p:sp>
            <p:nvSpPr>
              <p:cNvPr id="309" name="TextBox 308"/>
              <p:cNvSpPr txBox="1"/>
              <p:nvPr/>
            </p:nvSpPr>
            <p:spPr>
              <a:xfrm>
                <a:off x="7702465" y="3363601"/>
                <a:ext cx="1388329" cy="369332"/>
              </a:xfrm>
              <a:prstGeom prst="rect">
                <a:avLst/>
              </a:prstGeom>
              <a:noFill/>
            </p:spPr>
            <p:txBody>
              <a:bodyPr wrap="none" rtlCol="0">
                <a:spAutoFit/>
              </a:bodyPr>
              <a:lstStyle/>
              <a:p>
                <a:r>
                  <a:rPr lang="en-AU" b="1" dirty="0">
                    <a:solidFill>
                      <a:srgbClr val="FA1E24"/>
                    </a:solidFill>
                  </a:rPr>
                  <a:t>Salience Red</a:t>
                </a:r>
              </a:p>
            </p:txBody>
          </p:sp>
          <p:sp>
            <p:nvSpPr>
              <p:cNvPr id="310" name="TextBox 309"/>
              <p:cNvSpPr txBox="1"/>
              <p:nvPr/>
            </p:nvSpPr>
            <p:spPr>
              <a:xfrm>
                <a:off x="5425377" y="389416"/>
                <a:ext cx="910955" cy="369332"/>
              </a:xfrm>
              <a:prstGeom prst="rect">
                <a:avLst/>
              </a:prstGeom>
              <a:noFill/>
            </p:spPr>
            <p:txBody>
              <a:bodyPr wrap="none" rtlCol="0">
                <a:spAutoFit/>
              </a:bodyPr>
              <a:lstStyle/>
              <a:p>
                <a:r>
                  <a:rPr lang="en-AU" b="1" dirty="0"/>
                  <a:t>Present</a:t>
                </a:r>
              </a:p>
            </p:txBody>
          </p:sp>
          <p:sp>
            <p:nvSpPr>
              <p:cNvPr id="311" name="TextBox 310"/>
              <p:cNvSpPr txBox="1"/>
              <p:nvPr/>
            </p:nvSpPr>
            <p:spPr>
              <a:xfrm>
                <a:off x="7968680" y="403239"/>
                <a:ext cx="854658" cy="369332"/>
              </a:xfrm>
              <a:prstGeom prst="rect">
                <a:avLst/>
              </a:prstGeom>
              <a:noFill/>
            </p:spPr>
            <p:txBody>
              <a:bodyPr wrap="none" rtlCol="0">
                <a:spAutoFit/>
              </a:bodyPr>
              <a:lstStyle/>
              <a:p>
                <a:r>
                  <a:rPr lang="en-AU" b="1" dirty="0"/>
                  <a:t>Absent</a:t>
                </a:r>
              </a:p>
            </p:txBody>
          </p:sp>
          <p:sp>
            <p:nvSpPr>
              <p:cNvPr id="312" name="TextBox 311"/>
              <p:cNvSpPr txBox="1"/>
              <p:nvPr/>
            </p:nvSpPr>
            <p:spPr>
              <a:xfrm rot="16200000">
                <a:off x="3657982" y="2154488"/>
                <a:ext cx="950815" cy="369332"/>
              </a:xfrm>
              <a:prstGeom prst="rect">
                <a:avLst/>
              </a:prstGeom>
              <a:noFill/>
            </p:spPr>
            <p:txBody>
              <a:bodyPr wrap="square" rtlCol="0">
                <a:spAutoFit/>
              </a:bodyPr>
              <a:lstStyle/>
              <a:p>
                <a:r>
                  <a:rPr lang="en-AU" b="1" dirty="0"/>
                  <a:t>Present</a:t>
                </a:r>
              </a:p>
            </p:txBody>
          </p:sp>
          <p:sp>
            <p:nvSpPr>
              <p:cNvPr id="313" name="TextBox 312"/>
              <p:cNvSpPr txBox="1"/>
              <p:nvPr/>
            </p:nvSpPr>
            <p:spPr>
              <a:xfrm rot="16200000">
                <a:off x="3706060" y="4363759"/>
                <a:ext cx="854658" cy="369332"/>
              </a:xfrm>
              <a:prstGeom prst="rect">
                <a:avLst/>
              </a:prstGeom>
              <a:noFill/>
            </p:spPr>
            <p:txBody>
              <a:bodyPr wrap="none" rtlCol="0">
                <a:spAutoFit/>
              </a:bodyPr>
              <a:lstStyle/>
              <a:p>
                <a:r>
                  <a:rPr lang="en-AU" b="1" dirty="0"/>
                  <a:t>Absent</a:t>
                </a:r>
              </a:p>
            </p:txBody>
          </p:sp>
          <p:sp>
            <p:nvSpPr>
              <p:cNvPr id="314" name="TextBox 313"/>
              <p:cNvSpPr txBox="1"/>
              <p:nvPr/>
            </p:nvSpPr>
            <p:spPr>
              <a:xfrm>
                <a:off x="6433670" y="75134"/>
                <a:ext cx="1192571" cy="369332"/>
              </a:xfrm>
              <a:prstGeom prst="rect">
                <a:avLst/>
              </a:prstGeom>
              <a:noFill/>
            </p:spPr>
            <p:txBody>
              <a:bodyPr wrap="none" rtlCol="0">
                <a:spAutoFit/>
              </a:bodyPr>
              <a:lstStyle/>
              <a:p>
                <a:r>
                  <a:rPr lang="en-AU" b="1" dirty="0">
                    <a:solidFill>
                      <a:srgbClr val="FA1E24"/>
                    </a:solidFill>
                  </a:rPr>
                  <a:t>Target Red</a:t>
                </a:r>
              </a:p>
            </p:txBody>
          </p:sp>
          <p:sp>
            <p:nvSpPr>
              <p:cNvPr id="315" name="TextBox 314"/>
              <p:cNvSpPr txBox="1"/>
              <p:nvPr/>
            </p:nvSpPr>
            <p:spPr>
              <a:xfrm rot="16200000">
                <a:off x="3086332" y="3107883"/>
                <a:ext cx="1252074" cy="369332"/>
              </a:xfrm>
              <a:prstGeom prst="rect">
                <a:avLst/>
              </a:prstGeom>
              <a:noFill/>
            </p:spPr>
            <p:txBody>
              <a:bodyPr wrap="none" rtlCol="0">
                <a:spAutoFit/>
              </a:bodyPr>
              <a:lstStyle/>
              <a:p>
                <a:r>
                  <a:rPr lang="en-AU" b="1" dirty="0">
                    <a:solidFill>
                      <a:srgbClr val="3F4EDE"/>
                    </a:solidFill>
                  </a:rPr>
                  <a:t>Target Blue</a:t>
                </a:r>
              </a:p>
            </p:txBody>
          </p:sp>
        </p:grpSp>
      </p:grpSp>
      <p:sp>
        <p:nvSpPr>
          <p:cNvPr id="57" name="Content Placeholder 2"/>
          <p:cNvSpPr>
            <a:spLocks noGrp="1"/>
          </p:cNvSpPr>
          <p:nvPr>
            <p:ph idx="1"/>
          </p:nvPr>
        </p:nvSpPr>
        <p:spPr>
          <a:xfrm>
            <a:off x="838200" y="1825625"/>
            <a:ext cx="3581580" cy="4351338"/>
          </a:xfrm>
        </p:spPr>
        <p:txBody>
          <a:bodyPr>
            <a:noAutofit/>
          </a:bodyPr>
          <a:lstStyle/>
          <a:p>
            <a:pPr marL="0" indent="0">
              <a:buNone/>
            </a:pPr>
            <a:r>
              <a:rPr lang="en-AU" sz="3000" b="1" dirty="0">
                <a:solidFill>
                  <a:schemeClr val="bg1"/>
                </a:solidFill>
                <a:effectLst>
                  <a:outerShdw blurRad="38100" dist="38100" dir="2700000" algn="tl">
                    <a:srgbClr val="000000">
                      <a:alpha val="43137"/>
                    </a:srgbClr>
                  </a:outerShdw>
                </a:effectLst>
              </a:rPr>
              <a:t>Target Criterion:</a:t>
            </a:r>
          </a:p>
          <a:p>
            <a:pPr marL="0" indent="0">
              <a:buNone/>
            </a:pPr>
            <a:r>
              <a:rPr lang="en-AU" sz="3000" b="1" dirty="0">
                <a:solidFill>
                  <a:schemeClr val="bg1"/>
                </a:solidFill>
                <a:effectLst>
                  <a:outerShdw blurRad="38100" dist="38100" dir="2700000" algn="tl">
                    <a:srgbClr val="000000">
                      <a:alpha val="43137"/>
                    </a:srgbClr>
                  </a:outerShdw>
                </a:effectLst>
              </a:rPr>
              <a:t>Either set &lt; 20</a:t>
            </a:r>
          </a:p>
          <a:p>
            <a:pPr marL="0" indent="0">
              <a:buNone/>
            </a:pPr>
            <a:endParaRPr lang="en-AU" sz="3000" b="1" dirty="0">
              <a:solidFill>
                <a:schemeClr val="bg1"/>
              </a:solidFill>
              <a:effectLst>
                <a:outerShdw blurRad="38100" dist="38100" dir="2700000" algn="tl">
                  <a:srgbClr val="000000">
                    <a:alpha val="43137"/>
                  </a:srgbClr>
                </a:outerShdw>
              </a:effectLst>
            </a:endParaRPr>
          </a:p>
          <a:p>
            <a:pPr marL="0" indent="0">
              <a:buNone/>
            </a:pPr>
            <a:r>
              <a:rPr lang="en-AU" sz="3000" b="1" dirty="0">
                <a:solidFill>
                  <a:schemeClr val="bg1"/>
                </a:solidFill>
                <a:effectLst>
                  <a:outerShdw blurRad="38100" dist="38100" dir="2700000" algn="tl">
                    <a:srgbClr val="000000">
                      <a:alpha val="43137"/>
                    </a:srgbClr>
                  </a:outerShdw>
                </a:effectLst>
              </a:rPr>
              <a:t>Low Salience 16</a:t>
            </a:r>
          </a:p>
          <a:p>
            <a:pPr marL="0" indent="0">
              <a:buNone/>
            </a:pPr>
            <a:r>
              <a:rPr lang="en-AU" sz="3000" b="1" dirty="0">
                <a:solidFill>
                  <a:schemeClr val="bg1"/>
                </a:solidFill>
                <a:effectLst>
                  <a:outerShdw blurRad="38100" dist="38100" dir="2700000" algn="tl">
                    <a:srgbClr val="000000">
                      <a:alpha val="43137"/>
                    </a:srgbClr>
                  </a:outerShdw>
                </a:effectLst>
              </a:rPr>
              <a:t>High Salience 13</a:t>
            </a:r>
          </a:p>
          <a:p>
            <a:pPr marL="0" indent="0">
              <a:buNone/>
            </a:pPr>
            <a:endParaRPr lang="en-AU" sz="3000" b="1" dirty="0">
              <a:solidFill>
                <a:schemeClr val="bg1"/>
              </a:solidFill>
              <a:effectLst>
                <a:outerShdw blurRad="38100" dist="38100" dir="2700000" algn="tl">
                  <a:srgbClr val="000000">
                    <a:alpha val="43137"/>
                  </a:srgbClr>
                </a:outerShdw>
              </a:effectLst>
            </a:endParaRPr>
          </a:p>
          <a:p>
            <a:pPr marL="0" indent="0">
              <a:buNone/>
            </a:pPr>
            <a:r>
              <a:rPr lang="en-AU" sz="3000" b="1" dirty="0">
                <a:solidFill>
                  <a:schemeClr val="bg1"/>
                </a:solidFill>
                <a:effectLst>
                  <a:outerShdw blurRad="38100" dist="38100" dir="2700000" algn="tl">
                    <a:srgbClr val="000000">
                      <a:alpha val="43137"/>
                    </a:srgbClr>
                  </a:outerShdw>
                </a:effectLst>
              </a:rPr>
              <a:t>Example </a:t>
            </a:r>
          </a:p>
          <a:p>
            <a:pPr marL="0" indent="0">
              <a:buNone/>
            </a:pPr>
            <a:r>
              <a:rPr lang="en-AU" sz="3000" b="1" dirty="0">
                <a:solidFill>
                  <a:schemeClr val="bg1"/>
                </a:solidFill>
                <a:effectLst>
                  <a:outerShdw blurRad="38100" dist="38100" dir="2700000" algn="tl">
                    <a:srgbClr val="000000">
                      <a:alpha val="43137"/>
                    </a:srgbClr>
                  </a:outerShdw>
                </a:effectLst>
              </a:rPr>
              <a:t>Stimulus</a:t>
            </a:r>
          </a:p>
        </p:txBody>
      </p:sp>
      <p:pic>
        <p:nvPicPr>
          <p:cNvPr id="58" name="Picture 57"/>
          <p:cNvPicPr>
            <a:picLocks noChangeAspect="1"/>
          </p:cNvPicPr>
          <p:nvPr/>
        </p:nvPicPr>
        <p:blipFill>
          <a:blip r:embed="rId3"/>
          <a:stretch>
            <a:fillRect/>
          </a:stretch>
        </p:blipFill>
        <p:spPr>
          <a:xfrm>
            <a:off x="2485766" y="5025298"/>
            <a:ext cx="1134452" cy="1125076"/>
          </a:xfrm>
          <a:prstGeom prst="rect">
            <a:avLst/>
          </a:prstGeom>
        </p:spPr>
      </p:pic>
      <p:sp>
        <p:nvSpPr>
          <p:cNvPr id="2" name="Rectangle 1"/>
          <p:cNvSpPr/>
          <p:nvPr/>
        </p:nvSpPr>
        <p:spPr>
          <a:xfrm>
            <a:off x="6560315" y="1989845"/>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13</a:t>
            </a:r>
          </a:p>
          <a:p>
            <a:pPr algn="ctr"/>
            <a:r>
              <a:rPr lang="en-AU" b="1" dirty="0">
                <a:solidFill>
                  <a:srgbClr val="3F4EDE"/>
                </a:solidFill>
              </a:rPr>
              <a:t>13</a:t>
            </a:r>
          </a:p>
        </p:txBody>
      </p:sp>
      <p:sp>
        <p:nvSpPr>
          <p:cNvPr id="60" name="Rectangle 59"/>
          <p:cNvSpPr/>
          <p:nvPr/>
        </p:nvSpPr>
        <p:spPr>
          <a:xfrm>
            <a:off x="7361171" y="1993077"/>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16</a:t>
            </a:r>
          </a:p>
          <a:p>
            <a:pPr algn="ctr"/>
            <a:r>
              <a:rPr lang="en-AU" b="1" dirty="0">
                <a:solidFill>
                  <a:srgbClr val="3F4EDE"/>
                </a:solidFill>
              </a:rPr>
              <a:t>13</a:t>
            </a:r>
          </a:p>
        </p:txBody>
      </p:sp>
      <p:sp>
        <p:nvSpPr>
          <p:cNvPr id="61" name="Rectangle 60"/>
          <p:cNvSpPr/>
          <p:nvPr/>
        </p:nvSpPr>
        <p:spPr>
          <a:xfrm>
            <a:off x="7367200" y="2806711"/>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16</a:t>
            </a:r>
          </a:p>
          <a:p>
            <a:pPr algn="ctr"/>
            <a:r>
              <a:rPr lang="en-AU" b="1" dirty="0">
                <a:solidFill>
                  <a:srgbClr val="3F4EDE"/>
                </a:solidFill>
              </a:rPr>
              <a:t>16</a:t>
            </a:r>
          </a:p>
        </p:txBody>
      </p:sp>
      <p:sp>
        <p:nvSpPr>
          <p:cNvPr id="62" name="Rectangle 61"/>
          <p:cNvSpPr/>
          <p:nvPr/>
        </p:nvSpPr>
        <p:spPr>
          <a:xfrm>
            <a:off x="6559009" y="2803118"/>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13</a:t>
            </a:r>
          </a:p>
          <a:p>
            <a:pPr algn="ctr"/>
            <a:r>
              <a:rPr lang="en-AU" b="1" dirty="0">
                <a:solidFill>
                  <a:srgbClr val="3F4EDE"/>
                </a:solidFill>
              </a:rPr>
              <a:t>16</a:t>
            </a:r>
          </a:p>
        </p:txBody>
      </p:sp>
      <p:sp>
        <p:nvSpPr>
          <p:cNvPr id="63" name="Rectangle 62"/>
          <p:cNvSpPr/>
          <p:nvPr/>
        </p:nvSpPr>
        <p:spPr>
          <a:xfrm>
            <a:off x="8963549" y="1981821"/>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27</a:t>
            </a:r>
          </a:p>
          <a:p>
            <a:pPr algn="ctr"/>
            <a:r>
              <a:rPr lang="en-AU" b="1" dirty="0">
                <a:solidFill>
                  <a:srgbClr val="3F4EDE"/>
                </a:solidFill>
              </a:rPr>
              <a:t>13</a:t>
            </a:r>
          </a:p>
        </p:txBody>
      </p:sp>
      <p:sp>
        <p:nvSpPr>
          <p:cNvPr id="64" name="Rectangle 63"/>
          <p:cNvSpPr/>
          <p:nvPr/>
        </p:nvSpPr>
        <p:spPr>
          <a:xfrm>
            <a:off x="9764405" y="1985053"/>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23</a:t>
            </a:r>
          </a:p>
          <a:p>
            <a:pPr algn="ctr"/>
            <a:r>
              <a:rPr lang="en-AU" b="1" dirty="0">
                <a:solidFill>
                  <a:srgbClr val="3F4EDE"/>
                </a:solidFill>
              </a:rPr>
              <a:t>13</a:t>
            </a:r>
          </a:p>
        </p:txBody>
      </p:sp>
      <p:sp>
        <p:nvSpPr>
          <p:cNvPr id="65" name="Rectangle 64"/>
          <p:cNvSpPr/>
          <p:nvPr/>
        </p:nvSpPr>
        <p:spPr>
          <a:xfrm>
            <a:off x="9770434" y="2798687"/>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23</a:t>
            </a:r>
          </a:p>
          <a:p>
            <a:pPr algn="ctr"/>
            <a:r>
              <a:rPr lang="en-AU" b="1" dirty="0">
                <a:solidFill>
                  <a:srgbClr val="3F4EDE"/>
                </a:solidFill>
              </a:rPr>
              <a:t>16</a:t>
            </a:r>
          </a:p>
        </p:txBody>
      </p:sp>
      <p:sp>
        <p:nvSpPr>
          <p:cNvPr id="66" name="Rectangle 65"/>
          <p:cNvSpPr/>
          <p:nvPr/>
        </p:nvSpPr>
        <p:spPr>
          <a:xfrm>
            <a:off x="8962243" y="2795094"/>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27</a:t>
            </a:r>
          </a:p>
          <a:p>
            <a:pPr algn="ctr"/>
            <a:r>
              <a:rPr lang="en-AU" b="1" dirty="0">
                <a:solidFill>
                  <a:srgbClr val="3F4EDE"/>
                </a:solidFill>
              </a:rPr>
              <a:t>16</a:t>
            </a:r>
          </a:p>
        </p:txBody>
      </p:sp>
      <p:sp>
        <p:nvSpPr>
          <p:cNvPr id="67" name="Rectangle 66"/>
          <p:cNvSpPr/>
          <p:nvPr/>
        </p:nvSpPr>
        <p:spPr>
          <a:xfrm>
            <a:off x="6564776" y="4365807"/>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13</a:t>
            </a:r>
          </a:p>
          <a:p>
            <a:pPr algn="ctr"/>
            <a:r>
              <a:rPr lang="en-AU" b="1" dirty="0">
                <a:solidFill>
                  <a:srgbClr val="3F4EDE"/>
                </a:solidFill>
              </a:rPr>
              <a:t>27</a:t>
            </a:r>
          </a:p>
        </p:txBody>
      </p:sp>
      <p:sp>
        <p:nvSpPr>
          <p:cNvPr id="68" name="Rectangle 67"/>
          <p:cNvSpPr/>
          <p:nvPr/>
        </p:nvSpPr>
        <p:spPr>
          <a:xfrm>
            <a:off x="7365632" y="4369039"/>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16</a:t>
            </a:r>
          </a:p>
          <a:p>
            <a:pPr algn="ctr"/>
            <a:r>
              <a:rPr lang="en-AU" b="1" dirty="0">
                <a:solidFill>
                  <a:srgbClr val="3F4EDE"/>
                </a:solidFill>
              </a:rPr>
              <a:t>27</a:t>
            </a:r>
          </a:p>
        </p:txBody>
      </p:sp>
      <p:sp>
        <p:nvSpPr>
          <p:cNvPr id="69" name="Rectangle 68"/>
          <p:cNvSpPr/>
          <p:nvPr/>
        </p:nvSpPr>
        <p:spPr>
          <a:xfrm>
            <a:off x="7371661" y="5182673"/>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16</a:t>
            </a:r>
          </a:p>
          <a:p>
            <a:pPr algn="ctr"/>
            <a:r>
              <a:rPr lang="en-AU" b="1" dirty="0">
                <a:solidFill>
                  <a:srgbClr val="3F4EDE"/>
                </a:solidFill>
              </a:rPr>
              <a:t>23</a:t>
            </a:r>
          </a:p>
        </p:txBody>
      </p:sp>
      <p:sp>
        <p:nvSpPr>
          <p:cNvPr id="70" name="Rectangle 69"/>
          <p:cNvSpPr/>
          <p:nvPr/>
        </p:nvSpPr>
        <p:spPr>
          <a:xfrm>
            <a:off x="6563470" y="5179080"/>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13</a:t>
            </a:r>
          </a:p>
          <a:p>
            <a:pPr algn="ctr"/>
            <a:r>
              <a:rPr lang="en-AU" b="1" dirty="0">
                <a:solidFill>
                  <a:srgbClr val="3F4EDE"/>
                </a:solidFill>
              </a:rPr>
              <a:t>23</a:t>
            </a:r>
          </a:p>
        </p:txBody>
      </p:sp>
      <p:sp>
        <p:nvSpPr>
          <p:cNvPr id="71" name="Rectangle 70"/>
          <p:cNvSpPr/>
          <p:nvPr/>
        </p:nvSpPr>
        <p:spPr>
          <a:xfrm>
            <a:off x="8964131" y="4380970"/>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27</a:t>
            </a:r>
          </a:p>
          <a:p>
            <a:pPr algn="ctr"/>
            <a:r>
              <a:rPr lang="en-AU" b="1" dirty="0">
                <a:solidFill>
                  <a:srgbClr val="3F4EDE"/>
                </a:solidFill>
              </a:rPr>
              <a:t>27</a:t>
            </a:r>
          </a:p>
        </p:txBody>
      </p:sp>
      <p:sp>
        <p:nvSpPr>
          <p:cNvPr id="72" name="Rectangle 71"/>
          <p:cNvSpPr/>
          <p:nvPr/>
        </p:nvSpPr>
        <p:spPr>
          <a:xfrm>
            <a:off x="9764987" y="4384202"/>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23</a:t>
            </a:r>
          </a:p>
          <a:p>
            <a:pPr algn="ctr"/>
            <a:r>
              <a:rPr lang="en-AU" b="1" dirty="0">
                <a:solidFill>
                  <a:srgbClr val="3F4EDE"/>
                </a:solidFill>
              </a:rPr>
              <a:t>27</a:t>
            </a:r>
          </a:p>
        </p:txBody>
      </p:sp>
      <p:sp>
        <p:nvSpPr>
          <p:cNvPr id="73" name="Rectangle 72"/>
          <p:cNvSpPr/>
          <p:nvPr/>
        </p:nvSpPr>
        <p:spPr>
          <a:xfrm>
            <a:off x="9771016" y="5197836"/>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23</a:t>
            </a:r>
          </a:p>
          <a:p>
            <a:pPr algn="ctr"/>
            <a:r>
              <a:rPr lang="en-AU" b="1" dirty="0">
                <a:solidFill>
                  <a:srgbClr val="3F4EDE"/>
                </a:solidFill>
              </a:rPr>
              <a:t>23</a:t>
            </a:r>
          </a:p>
        </p:txBody>
      </p:sp>
      <p:sp>
        <p:nvSpPr>
          <p:cNvPr id="74" name="Rectangle 73"/>
          <p:cNvSpPr/>
          <p:nvPr/>
        </p:nvSpPr>
        <p:spPr>
          <a:xfrm>
            <a:off x="8962825" y="5194243"/>
            <a:ext cx="720000" cy="72060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1" dirty="0">
                <a:solidFill>
                  <a:srgbClr val="FA1E24"/>
                </a:solidFill>
              </a:rPr>
              <a:t>27</a:t>
            </a:r>
          </a:p>
          <a:p>
            <a:pPr algn="ctr"/>
            <a:r>
              <a:rPr lang="en-AU" b="1" dirty="0">
                <a:solidFill>
                  <a:srgbClr val="3F4EDE"/>
                </a:solidFill>
              </a:rPr>
              <a:t>23</a:t>
            </a:r>
          </a:p>
        </p:txBody>
      </p:sp>
      <p:grpSp>
        <p:nvGrpSpPr>
          <p:cNvPr id="4" name="Group 3"/>
          <p:cNvGrpSpPr/>
          <p:nvPr/>
        </p:nvGrpSpPr>
        <p:grpSpPr>
          <a:xfrm>
            <a:off x="5317108" y="758847"/>
            <a:ext cx="5358762" cy="5237878"/>
            <a:chOff x="5317108" y="758847"/>
            <a:chExt cx="5358762" cy="5237878"/>
          </a:xfrm>
          <a:solidFill>
            <a:srgbClr val="395E9E">
              <a:alpha val="91000"/>
            </a:srgbClr>
          </a:solidFill>
        </p:grpSpPr>
        <p:sp>
          <p:nvSpPr>
            <p:cNvPr id="3" name="Rectangle 2"/>
            <p:cNvSpPr/>
            <p:nvPr/>
          </p:nvSpPr>
          <p:spPr>
            <a:xfrm>
              <a:off x="8195074" y="758847"/>
              <a:ext cx="2480796" cy="523787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6" name="Rectangle 75"/>
            <p:cNvSpPr/>
            <p:nvPr/>
          </p:nvSpPr>
          <p:spPr>
            <a:xfrm>
              <a:off x="5317108" y="3587794"/>
              <a:ext cx="2902673" cy="240893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1865332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57">
                                            <p:txEl>
                                              <p:pRg st="3" end="3"/>
                                            </p:txEl>
                                          </p:spTgt>
                                        </p:tgtEl>
                                      </p:cBhvr>
                                    </p:animEffect>
                                    <p:set>
                                      <p:cBhvr>
                                        <p:cTn id="10" dur="1" fill="hold">
                                          <p:stCondLst>
                                            <p:cond delay="499"/>
                                          </p:stCondLst>
                                        </p:cTn>
                                        <p:tgtEl>
                                          <p:spTgt spid="57">
                                            <p:txEl>
                                              <p:pRg st="3" end="3"/>
                                            </p:txEl>
                                          </p:spTgt>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57">
                                            <p:txEl>
                                              <p:pRg st="4" end="4"/>
                                            </p:txEl>
                                          </p:spTgt>
                                        </p:tgtEl>
                                      </p:cBhvr>
                                    </p:animEffect>
                                    <p:set>
                                      <p:cBhvr>
                                        <p:cTn id="13" dur="1" fill="hold">
                                          <p:stCondLst>
                                            <p:cond delay="499"/>
                                          </p:stCondLst>
                                        </p:cTn>
                                        <p:tgtEl>
                                          <p:spTgt spid="57">
                                            <p:txEl>
                                              <p:pRg st="4" end="4"/>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AU" b="1" dirty="0">
                <a:solidFill>
                  <a:schemeClr val="bg1"/>
                </a:solidFill>
                <a:effectLst>
                  <a:outerShdw blurRad="38100" dist="38100" dir="2700000" algn="tl">
                    <a:srgbClr val="000000">
                      <a:alpha val="43137"/>
                    </a:srgbClr>
                  </a:outerShdw>
                </a:effectLst>
              </a:rPr>
              <a:t>Design</a:t>
            </a:r>
            <a:endParaRPr lang="en-AU" sz="3000" b="1" dirty="0">
              <a:solidFill>
                <a:schemeClr val="bg1"/>
              </a:solidFill>
              <a:effectLst>
                <a:outerShdw blurRad="38100" dist="38100" dir="2700000" algn="tl">
                  <a:srgbClr val="000000">
                    <a:alpha val="43137"/>
                  </a:srgbClr>
                </a:outerShdw>
              </a:effectLst>
            </a:endParaRPr>
          </a:p>
        </p:txBody>
      </p:sp>
      <p:grpSp>
        <p:nvGrpSpPr>
          <p:cNvPr id="75" name="Group 74"/>
          <p:cNvGrpSpPr>
            <a:grpSpLocks noChangeAspect="1"/>
          </p:cNvGrpSpPr>
          <p:nvPr/>
        </p:nvGrpSpPr>
        <p:grpSpPr>
          <a:xfrm>
            <a:off x="4603714" y="1652080"/>
            <a:ext cx="2335220" cy="2335220"/>
            <a:chOff x="2721966" y="1678367"/>
            <a:chExt cx="720000" cy="720000"/>
          </a:xfrm>
        </p:grpSpPr>
        <p:sp>
          <p:nvSpPr>
            <p:cNvPr id="77" name="Rectangle 76"/>
            <p:cNvSpPr/>
            <p:nvPr/>
          </p:nvSpPr>
          <p:spPr>
            <a:xfrm>
              <a:off x="2721966" y="1678367"/>
              <a:ext cx="720000" cy="720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Oval 77"/>
            <p:cNvSpPr/>
            <p:nvPr/>
          </p:nvSpPr>
          <p:spPr>
            <a:xfrm>
              <a:off x="2902036" y="1895460"/>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9" name="Oval 78"/>
            <p:cNvSpPr/>
            <p:nvPr/>
          </p:nvSpPr>
          <p:spPr>
            <a:xfrm>
              <a:off x="3174302" y="2106548"/>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0" name="Oval 79"/>
            <p:cNvSpPr/>
            <p:nvPr/>
          </p:nvSpPr>
          <p:spPr>
            <a:xfrm>
              <a:off x="3046414" y="1903478"/>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Oval 80"/>
            <p:cNvSpPr/>
            <p:nvPr/>
          </p:nvSpPr>
          <p:spPr>
            <a:xfrm>
              <a:off x="3134638" y="1950594"/>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2" name="Oval 81"/>
            <p:cNvSpPr/>
            <p:nvPr/>
          </p:nvSpPr>
          <p:spPr>
            <a:xfrm>
              <a:off x="3134638" y="1883415"/>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Oval 82"/>
            <p:cNvSpPr/>
            <p:nvPr/>
          </p:nvSpPr>
          <p:spPr>
            <a:xfrm>
              <a:off x="3026350" y="2003730"/>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Oval 83"/>
            <p:cNvSpPr/>
            <p:nvPr/>
          </p:nvSpPr>
          <p:spPr>
            <a:xfrm>
              <a:off x="2922073" y="2144097"/>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5" name="Oval 84"/>
            <p:cNvSpPr/>
            <p:nvPr/>
          </p:nvSpPr>
          <p:spPr>
            <a:xfrm>
              <a:off x="3074822" y="2175007"/>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6" name="Oval 85"/>
            <p:cNvSpPr/>
            <p:nvPr/>
          </p:nvSpPr>
          <p:spPr>
            <a:xfrm>
              <a:off x="3070451" y="2072237"/>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7" name="Oval 86"/>
            <p:cNvSpPr/>
            <p:nvPr/>
          </p:nvSpPr>
          <p:spPr>
            <a:xfrm>
              <a:off x="3162700" y="2039810"/>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8" name="Oval 87"/>
            <p:cNvSpPr/>
            <p:nvPr/>
          </p:nvSpPr>
          <p:spPr>
            <a:xfrm>
              <a:off x="3214834" y="1935533"/>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9" name="Oval 88"/>
            <p:cNvSpPr/>
            <p:nvPr/>
          </p:nvSpPr>
          <p:spPr>
            <a:xfrm>
              <a:off x="3002274" y="2120019"/>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0" name="Oval 89"/>
            <p:cNvSpPr/>
            <p:nvPr/>
          </p:nvSpPr>
          <p:spPr>
            <a:xfrm>
              <a:off x="2994250" y="1867352"/>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1" name="Oval 90"/>
            <p:cNvSpPr/>
            <p:nvPr/>
          </p:nvSpPr>
          <p:spPr>
            <a:xfrm>
              <a:off x="2930077" y="2019752"/>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2" name="Oval 91"/>
            <p:cNvSpPr/>
            <p:nvPr/>
          </p:nvSpPr>
          <p:spPr>
            <a:xfrm>
              <a:off x="3106986" y="2117084"/>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3" name="Oval 92"/>
            <p:cNvSpPr/>
            <p:nvPr/>
          </p:nvSpPr>
          <p:spPr>
            <a:xfrm>
              <a:off x="3094951" y="2024839"/>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4" name="Oval 93"/>
            <p:cNvSpPr/>
            <p:nvPr/>
          </p:nvSpPr>
          <p:spPr>
            <a:xfrm>
              <a:off x="3006715" y="2177239"/>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5" name="Oval 94"/>
            <p:cNvSpPr/>
            <p:nvPr/>
          </p:nvSpPr>
          <p:spPr>
            <a:xfrm>
              <a:off x="2978638" y="2072958"/>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6" name="Oval 95"/>
            <p:cNvSpPr/>
            <p:nvPr/>
          </p:nvSpPr>
          <p:spPr>
            <a:xfrm>
              <a:off x="2974623" y="1936596"/>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7" name="Oval 96"/>
            <p:cNvSpPr/>
            <p:nvPr/>
          </p:nvSpPr>
          <p:spPr>
            <a:xfrm>
              <a:off x="3074883" y="1956647"/>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8" name="Oval 97"/>
            <p:cNvSpPr/>
            <p:nvPr/>
          </p:nvSpPr>
          <p:spPr>
            <a:xfrm>
              <a:off x="3210822" y="2001752"/>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9" name="Oval 98"/>
            <p:cNvSpPr/>
            <p:nvPr/>
          </p:nvSpPr>
          <p:spPr>
            <a:xfrm>
              <a:off x="2886389" y="2080966"/>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0" name="Oval 99"/>
            <p:cNvSpPr/>
            <p:nvPr/>
          </p:nvSpPr>
          <p:spPr>
            <a:xfrm>
              <a:off x="2906438" y="1960645"/>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1" name="Oval 100"/>
            <p:cNvSpPr/>
            <p:nvPr/>
          </p:nvSpPr>
          <p:spPr>
            <a:xfrm>
              <a:off x="3082901" y="1852357"/>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2" name="Oval 101"/>
            <p:cNvSpPr/>
            <p:nvPr/>
          </p:nvSpPr>
          <p:spPr>
            <a:xfrm>
              <a:off x="3135035" y="2169193"/>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3" name="Oval 102"/>
            <p:cNvSpPr/>
            <p:nvPr/>
          </p:nvSpPr>
          <p:spPr>
            <a:xfrm>
              <a:off x="3198700" y="1872369"/>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04" name="Group 103"/>
          <p:cNvGrpSpPr/>
          <p:nvPr/>
        </p:nvGrpSpPr>
        <p:grpSpPr>
          <a:xfrm>
            <a:off x="4605867" y="4108167"/>
            <a:ext cx="2335220" cy="2335220"/>
            <a:chOff x="2392062" y="4108167"/>
            <a:chExt cx="2335220" cy="2335220"/>
          </a:xfrm>
        </p:grpSpPr>
        <p:grpSp>
          <p:nvGrpSpPr>
            <p:cNvPr id="105" name="Group 104"/>
            <p:cNvGrpSpPr>
              <a:grpSpLocks noChangeAspect="1"/>
            </p:cNvGrpSpPr>
            <p:nvPr/>
          </p:nvGrpSpPr>
          <p:grpSpPr>
            <a:xfrm>
              <a:off x="2392062" y="4108167"/>
              <a:ext cx="2335220" cy="2335220"/>
              <a:chOff x="2721966" y="1678367"/>
              <a:chExt cx="720000" cy="720000"/>
            </a:xfrm>
          </p:grpSpPr>
          <p:sp>
            <p:nvSpPr>
              <p:cNvPr id="108" name="Rectangle 107"/>
              <p:cNvSpPr/>
              <p:nvPr/>
            </p:nvSpPr>
            <p:spPr>
              <a:xfrm>
                <a:off x="2721966" y="1678367"/>
                <a:ext cx="720000" cy="720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09" name="Oval 108"/>
              <p:cNvSpPr/>
              <p:nvPr/>
            </p:nvSpPr>
            <p:spPr>
              <a:xfrm>
                <a:off x="2925856" y="1883549"/>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0" name="Oval 109"/>
              <p:cNvSpPr/>
              <p:nvPr/>
            </p:nvSpPr>
            <p:spPr>
              <a:xfrm>
                <a:off x="3174302" y="2106548"/>
                <a:ext cx="36000" cy="360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1" name="Oval 110"/>
              <p:cNvSpPr/>
              <p:nvPr/>
            </p:nvSpPr>
            <p:spPr>
              <a:xfrm>
                <a:off x="3046414" y="1903478"/>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2" name="Oval 111"/>
              <p:cNvSpPr/>
              <p:nvPr/>
            </p:nvSpPr>
            <p:spPr>
              <a:xfrm>
                <a:off x="3134638" y="1950594"/>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3" name="Oval 112"/>
              <p:cNvSpPr/>
              <p:nvPr/>
            </p:nvSpPr>
            <p:spPr>
              <a:xfrm>
                <a:off x="3134638" y="1883415"/>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4" name="Oval 113"/>
              <p:cNvSpPr/>
              <p:nvPr/>
            </p:nvSpPr>
            <p:spPr>
              <a:xfrm>
                <a:off x="3027754" y="2038367"/>
                <a:ext cx="36000" cy="360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5" name="Oval 114"/>
              <p:cNvSpPr/>
              <p:nvPr/>
            </p:nvSpPr>
            <p:spPr>
              <a:xfrm>
                <a:off x="2922073" y="2144097"/>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6" name="Oval 115"/>
              <p:cNvSpPr/>
              <p:nvPr/>
            </p:nvSpPr>
            <p:spPr>
              <a:xfrm>
                <a:off x="3074822" y="2175007"/>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7" name="Oval 116"/>
              <p:cNvSpPr/>
              <p:nvPr/>
            </p:nvSpPr>
            <p:spPr>
              <a:xfrm>
                <a:off x="3070451" y="2072237"/>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8" name="Oval 117"/>
              <p:cNvSpPr/>
              <p:nvPr/>
            </p:nvSpPr>
            <p:spPr>
              <a:xfrm>
                <a:off x="3142322" y="2051915"/>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9" name="Oval 118"/>
              <p:cNvSpPr/>
              <p:nvPr/>
            </p:nvSpPr>
            <p:spPr>
              <a:xfrm>
                <a:off x="3214834" y="1935533"/>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0" name="Oval 119"/>
              <p:cNvSpPr/>
              <p:nvPr/>
            </p:nvSpPr>
            <p:spPr>
              <a:xfrm>
                <a:off x="3002274" y="2120019"/>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1" name="Oval 120"/>
              <p:cNvSpPr/>
              <p:nvPr/>
            </p:nvSpPr>
            <p:spPr>
              <a:xfrm>
                <a:off x="2994250" y="1867352"/>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2" name="Oval 121"/>
              <p:cNvSpPr/>
              <p:nvPr/>
            </p:nvSpPr>
            <p:spPr>
              <a:xfrm>
                <a:off x="2930077" y="2035634"/>
                <a:ext cx="36000" cy="36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3" name="Oval 122"/>
              <p:cNvSpPr/>
              <p:nvPr/>
            </p:nvSpPr>
            <p:spPr>
              <a:xfrm>
                <a:off x="3106986" y="2117084"/>
                <a:ext cx="36000" cy="360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4" name="Oval 123"/>
              <p:cNvSpPr/>
              <p:nvPr/>
            </p:nvSpPr>
            <p:spPr>
              <a:xfrm>
                <a:off x="2969870" y="1991087"/>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5" name="Oval 124"/>
              <p:cNvSpPr/>
              <p:nvPr/>
            </p:nvSpPr>
            <p:spPr>
              <a:xfrm>
                <a:off x="3006715" y="2177239"/>
                <a:ext cx="36000" cy="360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6" name="Oval 125"/>
              <p:cNvSpPr/>
              <p:nvPr/>
            </p:nvSpPr>
            <p:spPr>
              <a:xfrm>
                <a:off x="2978638" y="2072958"/>
                <a:ext cx="36000" cy="360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7" name="Oval 126"/>
              <p:cNvSpPr/>
              <p:nvPr/>
            </p:nvSpPr>
            <p:spPr>
              <a:xfrm>
                <a:off x="2974623" y="1936596"/>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8" name="Oval 127"/>
              <p:cNvSpPr/>
              <p:nvPr/>
            </p:nvSpPr>
            <p:spPr>
              <a:xfrm>
                <a:off x="3087387" y="1969940"/>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9" name="Oval 128"/>
              <p:cNvSpPr/>
              <p:nvPr/>
            </p:nvSpPr>
            <p:spPr>
              <a:xfrm>
                <a:off x="3195981" y="2002367"/>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0" name="Oval 129"/>
              <p:cNvSpPr/>
              <p:nvPr/>
            </p:nvSpPr>
            <p:spPr>
              <a:xfrm>
                <a:off x="2886389" y="2080966"/>
                <a:ext cx="36000" cy="360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1" name="Oval 130"/>
              <p:cNvSpPr/>
              <p:nvPr/>
            </p:nvSpPr>
            <p:spPr>
              <a:xfrm>
                <a:off x="2892543" y="1960645"/>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Oval 131"/>
              <p:cNvSpPr/>
              <p:nvPr/>
            </p:nvSpPr>
            <p:spPr>
              <a:xfrm>
                <a:off x="3082901" y="1852357"/>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Oval 132"/>
              <p:cNvSpPr/>
              <p:nvPr/>
            </p:nvSpPr>
            <p:spPr>
              <a:xfrm>
                <a:off x="3135035" y="2169193"/>
                <a:ext cx="36000" cy="360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Oval 133"/>
              <p:cNvSpPr/>
              <p:nvPr/>
            </p:nvSpPr>
            <p:spPr>
              <a:xfrm>
                <a:off x="3198700" y="1872369"/>
                <a:ext cx="36000" cy="36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106" name="Oval 105"/>
            <p:cNvSpPr/>
            <p:nvPr/>
          </p:nvSpPr>
          <p:spPr>
            <a:xfrm>
              <a:off x="4011551" y="5385302"/>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7" name="Oval 106"/>
            <p:cNvSpPr/>
            <p:nvPr/>
          </p:nvSpPr>
          <p:spPr>
            <a:xfrm>
              <a:off x="3414546" y="4561379"/>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251" name="TextBox 250"/>
          <p:cNvSpPr txBox="1"/>
          <p:nvPr/>
        </p:nvSpPr>
        <p:spPr>
          <a:xfrm>
            <a:off x="2565767" y="2389072"/>
            <a:ext cx="1924053" cy="553998"/>
          </a:xfrm>
          <a:prstGeom prst="rect">
            <a:avLst/>
          </a:prstGeom>
          <a:noFill/>
        </p:spPr>
        <p:txBody>
          <a:bodyPr wrap="none" rtlCol="0">
            <a:spAutoFit/>
          </a:bodyPr>
          <a:lstStyle/>
          <a:p>
            <a:r>
              <a:rPr lang="en-AU" sz="3000" b="1" dirty="0">
                <a:solidFill>
                  <a:schemeClr val="bg1"/>
                </a:solidFill>
              </a:rPr>
              <a:t>Intermixed</a:t>
            </a:r>
          </a:p>
        </p:txBody>
      </p:sp>
      <p:sp>
        <p:nvSpPr>
          <p:cNvPr id="252" name="TextBox 251"/>
          <p:cNvSpPr txBox="1"/>
          <p:nvPr/>
        </p:nvSpPr>
        <p:spPr>
          <a:xfrm>
            <a:off x="2691075" y="4817746"/>
            <a:ext cx="1644361" cy="553998"/>
          </a:xfrm>
          <a:prstGeom prst="rect">
            <a:avLst/>
          </a:prstGeom>
          <a:noFill/>
        </p:spPr>
        <p:txBody>
          <a:bodyPr wrap="none" rtlCol="0">
            <a:spAutoFit/>
          </a:bodyPr>
          <a:lstStyle/>
          <a:p>
            <a:r>
              <a:rPr lang="en-AU" sz="3000" b="1" dirty="0">
                <a:solidFill>
                  <a:schemeClr val="bg1"/>
                </a:solidFill>
              </a:rPr>
              <a:t>Localised</a:t>
            </a:r>
          </a:p>
        </p:txBody>
      </p:sp>
      <p:sp>
        <p:nvSpPr>
          <p:cNvPr id="253" name="TextBox 252"/>
          <p:cNvSpPr txBox="1"/>
          <p:nvPr/>
        </p:nvSpPr>
        <p:spPr>
          <a:xfrm>
            <a:off x="4907080" y="916003"/>
            <a:ext cx="1765291" cy="553998"/>
          </a:xfrm>
          <a:prstGeom prst="rect">
            <a:avLst/>
          </a:prstGeom>
          <a:noFill/>
        </p:spPr>
        <p:txBody>
          <a:bodyPr wrap="none" rtlCol="0">
            <a:spAutoFit/>
          </a:bodyPr>
          <a:lstStyle/>
          <a:p>
            <a:r>
              <a:rPr lang="en-AU" sz="3000" b="1" dirty="0">
                <a:solidFill>
                  <a:schemeClr val="bg1"/>
                </a:solidFill>
              </a:rPr>
              <a:t>Equal Size</a:t>
            </a:r>
          </a:p>
        </p:txBody>
      </p:sp>
      <p:grpSp>
        <p:nvGrpSpPr>
          <p:cNvPr id="6" name="Group 5"/>
          <p:cNvGrpSpPr/>
          <p:nvPr/>
        </p:nvGrpSpPr>
        <p:grpSpPr>
          <a:xfrm>
            <a:off x="7140992" y="905868"/>
            <a:ext cx="4934924" cy="5539945"/>
            <a:chOff x="6852236" y="905868"/>
            <a:chExt cx="4934924" cy="5539945"/>
          </a:xfrm>
        </p:grpSpPr>
        <p:grpSp>
          <p:nvGrpSpPr>
            <p:cNvPr id="135" name="Group 134"/>
            <p:cNvGrpSpPr/>
            <p:nvPr/>
          </p:nvGrpSpPr>
          <p:grpSpPr>
            <a:xfrm>
              <a:off x="6852236" y="1650085"/>
              <a:ext cx="2335220" cy="2335220"/>
              <a:chOff x="4927187" y="1650085"/>
              <a:chExt cx="2335220" cy="2335220"/>
            </a:xfrm>
          </p:grpSpPr>
          <p:sp>
            <p:nvSpPr>
              <p:cNvPr id="136" name="Rectangle 135"/>
              <p:cNvSpPr/>
              <p:nvPr/>
            </p:nvSpPr>
            <p:spPr>
              <a:xfrm>
                <a:off x="4927187" y="1650085"/>
                <a:ext cx="2335220" cy="23352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7" name="Oval 136"/>
              <p:cNvSpPr/>
              <p:nvPr/>
            </p:nvSpPr>
            <p:spPr>
              <a:xfrm>
                <a:off x="5511218" y="2354195"/>
                <a:ext cx="162000" cy="162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8" name="Oval 137"/>
              <p:cNvSpPr/>
              <p:nvPr/>
            </p:nvSpPr>
            <p:spPr>
              <a:xfrm>
                <a:off x="6394275" y="3038830"/>
                <a:ext cx="162000" cy="162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9" name="Oval 138"/>
              <p:cNvSpPr/>
              <p:nvPr/>
            </p:nvSpPr>
            <p:spPr>
              <a:xfrm>
                <a:off x="5979489" y="2433989"/>
                <a:ext cx="79200" cy="792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0" name="Oval 139"/>
              <p:cNvSpPr/>
              <p:nvPr/>
            </p:nvSpPr>
            <p:spPr>
              <a:xfrm>
                <a:off x="6296367" y="2571435"/>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1" name="Oval 140"/>
              <p:cNvSpPr/>
              <p:nvPr/>
            </p:nvSpPr>
            <p:spPr>
              <a:xfrm>
                <a:off x="6288682" y="2330497"/>
                <a:ext cx="162000" cy="162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2" name="Oval 141"/>
              <p:cNvSpPr/>
              <p:nvPr/>
            </p:nvSpPr>
            <p:spPr>
              <a:xfrm>
                <a:off x="5914414" y="2705355"/>
                <a:ext cx="79200" cy="792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3" name="Oval 142"/>
              <p:cNvSpPr/>
              <p:nvPr/>
            </p:nvSpPr>
            <p:spPr>
              <a:xfrm>
                <a:off x="5576206" y="3160616"/>
                <a:ext cx="79200" cy="792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4" name="Oval 143"/>
              <p:cNvSpPr/>
              <p:nvPr/>
            </p:nvSpPr>
            <p:spPr>
              <a:xfrm>
                <a:off x="6071626" y="3260868"/>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5" name="Oval 144"/>
              <p:cNvSpPr/>
              <p:nvPr/>
            </p:nvSpPr>
            <p:spPr>
              <a:xfrm>
                <a:off x="6026714" y="2927548"/>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6" name="Oval 145"/>
              <p:cNvSpPr/>
              <p:nvPr/>
            </p:nvSpPr>
            <p:spPr>
              <a:xfrm>
                <a:off x="6356647" y="2822375"/>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7" name="Oval 146"/>
              <p:cNvSpPr/>
              <p:nvPr/>
            </p:nvSpPr>
            <p:spPr>
              <a:xfrm>
                <a:off x="6525736" y="2484167"/>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8" name="Oval 147"/>
              <p:cNvSpPr/>
              <p:nvPr/>
            </p:nvSpPr>
            <p:spPr>
              <a:xfrm>
                <a:off x="5836326" y="3082521"/>
                <a:ext cx="162000" cy="162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9" name="Oval 148"/>
              <p:cNvSpPr/>
              <p:nvPr/>
            </p:nvSpPr>
            <p:spPr>
              <a:xfrm>
                <a:off x="5771881" y="2155455"/>
                <a:ext cx="198000" cy="198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0" name="Oval 149"/>
              <p:cNvSpPr/>
              <p:nvPr/>
            </p:nvSpPr>
            <p:spPr>
              <a:xfrm>
                <a:off x="5546077" y="2756081"/>
                <a:ext cx="234000" cy="234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51" name="Oval 150"/>
              <p:cNvSpPr/>
              <p:nvPr/>
            </p:nvSpPr>
            <p:spPr>
              <a:xfrm>
                <a:off x="6175946" y="3073003"/>
                <a:ext cx="79200" cy="792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2" name="Oval 151"/>
              <p:cNvSpPr/>
              <p:nvPr/>
            </p:nvSpPr>
            <p:spPr>
              <a:xfrm>
                <a:off x="6121543" y="2727714"/>
                <a:ext cx="198000" cy="198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3" name="Oval 152"/>
              <p:cNvSpPr/>
              <p:nvPr/>
            </p:nvSpPr>
            <p:spPr>
              <a:xfrm>
                <a:off x="5697050" y="3268106"/>
                <a:ext cx="162000" cy="162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4" name="Oval 153"/>
              <p:cNvSpPr/>
              <p:nvPr/>
            </p:nvSpPr>
            <p:spPr>
              <a:xfrm>
                <a:off x="5840052" y="2874620"/>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5" name="Oval 154"/>
              <p:cNvSpPr/>
              <p:nvPr/>
            </p:nvSpPr>
            <p:spPr>
              <a:xfrm>
                <a:off x="5746645" y="2487615"/>
                <a:ext cx="79200" cy="792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6" name="Oval 155"/>
              <p:cNvSpPr/>
              <p:nvPr/>
            </p:nvSpPr>
            <p:spPr>
              <a:xfrm>
                <a:off x="6071824" y="2552648"/>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7" name="Oval 156"/>
              <p:cNvSpPr/>
              <p:nvPr/>
            </p:nvSpPr>
            <p:spPr>
              <a:xfrm>
                <a:off x="6512724" y="2698939"/>
                <a:ext cx="79200" cy="792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8" name="Oval 157"/>
              <p:cNvSpPr/>
              <p:nvPr/>
            </p:nvSpPr>
            <p:spPr>
              <a:xfrm>
                <a:off x="5395158" y="2996051"/>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9" name="Oval 158"/>
              <p:cNvSpPr/>
              <p:nvPr/>
            </p:nvSpPr>
            <p:spPr>
              <a:xfrm>
                <a:off x="5525495" y="2565613"/>
                <a:ext cx="162000" cy="162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0" name="Oval 159"/>
              <p:cNvSpPr/>
              <p:nvPr/>
            </p:nvSpPr>
            <p:spPr>
              <a:xfrm>
                <a:off x="6097829" y="2214396"/>
                <a:ext cx="162000" cy="162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1" name="Oval 160"/>
              <p:cNvSpPr/>
              <p:nvPr/>
            </p:nvSpPr>
            <p:spPr>
              <a:xfrm>
                <a:off x="6266919" y="3242011"/>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2" name="Oval 161"/>
              <p:cNvSpPr/>
              <p:nvPr/>
            </p:nvSpPr>
            <p:spPr>
              <a:xfrm>
                <a:off x="6473408" y="2248568"/>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63" name="Group 162"/>
            <p:cNvGrpSpPr/>
            <p:nvPr/>
          </p:nvGrpSpPr>
          <p:grpSpPr>
            <a:xfrm>
              <a:off x="6854389" y="4106172"/>
              <a:ext cx="2335220" cy="2335220"/>
              <a:chOff x="4929340" y="4106172"/>
              <a:chExt cx="2335220" cy="2335220"/>
            </a:xfrm>
          </p:grpSpPr>
          <p:sp>
            <p:nvSpPr>
              <p:cNvPr id="164" name="Rectangle 163"/>
              <p:cNvSpPr/>
              <p:nvPr/>
            </p:nvSpPr>
            <p:spPr>
              <a:xfrm>
                <a:off x="4929340" y="4106172"/>
                <a:ext cx="2335220" cy="23352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165" name="Oval 164"/>
              <p:cNvSpPr/>
              <p:nvPr/>
            </p:nvSpPr>
            <p:spPr>
              <a:xfrm>
                <a:off x="5590629" y="4771651"/>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6" name="Oval 165"/>
              <p:cNvSpPr/>
              <p:nvPr/>
            </p:nvSpPr>
            <p:spPr>
              <a:xfrm>
                <a:off x="6396428" y="5494917"/>
                <a:ext cx="162000" cy="1620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7" name="Oval 166"/>
              <p:cNvSpPr/>
              <p:nvPr/>
            </p:nvSpPr>
            <p:spPr>
              <a:xfrm>
                <a:off x="5981641" y="4836287"/>
                <a:ext cx="162000" cy="162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8" name="Oval 167"/>
              <p:cNvSpPr/>
              <p:nvPr/>
            </p:nvSpPr>
            <p:spPr>
              <a:xfrm>
                <a:off x="6267784" y="4989102"/>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9" name="Oval 168"/>
              <p:cNvSpPr/>
              <p:nvPr/>
            </p:nvSpPr>
            <p:spPr>
              <a:xfrm>
                <a:off x="6267784" y="4771217"/>
                <a:ext cx="79200" cy="792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0" name="Oval 169"/>
              <p:cNvSpPr/>
              <p:nvPr/>
            </p:nvSpPr>
            <p:spPr>
              <a:xfrm>
                <a:off x="5921121" y="5273782"/>
                <a:ext cx="79200" cy="792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1" name="Oval 170"/>
              <p:cNvSpPr/>
              <p:nvPr/>
            </p:nvSpPr>
            <p:spPr>
              <a:xfrm>
                <a:off x="5578358" y="5616702"/>
                <a:ext cx="162000" cy="162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2" name="Oval 171"/>
              <p:cNvSpPr/>
              <p:nvPr/>
            </p:nvSpPr>
            <p:spPr>
              <a:xfrm>
                <a:off x="6037225" y="5761876"/>
                <a:ext cx="198000" cy="198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3" name="Oval 172"/>
              <p:cNvSpPr/>
              <p:nvPr/>
            </p:nvSpPr>
            <p:spPr>
              <a:xfrm>
                <a:off x="6004543" y="5337839"/>
                <a:ext cx="234000" cy="2340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4" name="Oval 173"/>
              <p:cNvSpPr/>
              <p:nvPr/>
            </p:nvSpPr>
            <p:spPr>
              <a:xfrm>
                <a:off x="6292706" y="5317723"/>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5" name="Oval 174"/>
              <p:cNvSpPr/>
              <p:nvPr/>
            </p:nvSpPr>
            <p:spPr>
              <a:xfrm>
                <a:off x="6527888" y="4940253"/>
                <a:ext cx="162000" cy="162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6" name="Oval 175"/>
              <p:cNvSpPr/>
              <p:nvPr/>
            </p:nvSpPr>
            <p:spPr>
              <a:xfrm>
                <a:off x="5838480" y="5538609"/>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7" name="Oval 176"/>
              <p:cNvSpPr/>
              <p:nvPr/>
            </p:nvSpPr>
            <p:spPr>
              <a:xfrm>
                <a:off x="5812455" y="4719119"/>
                <a:ext cx="79200" cy="792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8" name="Oval 177"/>
              <p:cNvSpPr/>
              <p:nvPr/>
            </p:nvSpPr>
            <p:spPr>
              <a:xfrm>
                <a:off x="5604319" y="5264918"/>
                <a:ext cx="79200" cy="79200"/>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9" name="Oval 178"/>
              <p:cNvSpPr/>
              <p:nvPr/>
            </p:nvSpPr>
            <p:spPr>
              <a:xfrm>
                <a:off x="6168806" y="5618502"/>
                <a:ext cx="79200" cy="792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0" name="Oval 179"/>
              <p:cNvSpPr/>
              <p:nvPr/>
            </p:nvSpPr>
            <p:spPr>
              <a:xfrm>
                <a:off x="5733382" y="5120436"/>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1" name="Oval 180"/>
              <p:cNvSpPr/>
              <p:nvPr/>
            </p:nvSpPr>
            <p:spPr>
              <a:xfrm>
                <a:off x="5852884" y="5724194"/>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2" name="Oval 181"/>
              <p:cNvSpPr/>
              <p:nvPr/>
            </p:nvSpPr>
            <p:spPr>
              <a:xfrm>
                <a:off x="5731784" y="5387436"/>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3" name="Oval 182"/>
              <p:cNvSpPr/>
              <p:nvPr/>
            </p:nvSpPr>
            <p:spPr>
              <a:xfrm>
                <a:off x="5748798" y="4943702"/>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4" name="Oval 183"/>
              <p:cNvSpPr/>
              <p:nvPr/>
            </p:nvSpPr>
            <p:spPr>
              <a:xfrm>
                <a:off x="6114532" y="5051849"/>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5" name="Oval 184"/>
              <p:cNvSpPr/>
              <p:nvPr/>
            </p:nvSpPr>
            <p:spPr>
              <a:xfrm>
                <a:off x="6466742" y="5157021"/>
                <a:ext cx="79200" cy="792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6" name="Oval 185"/>
              <p:cNvSpPr/>
              <p:nvPr/>
            </p:nvSpPr>
            <p:spPr>
              <a:xfrm>
                <a:off x="5462623" y="5411946"/>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7" name="Oval 186"/>
              <p:cNvSpPr/>
              <p:nvPr/>
            </p:nvSpPr>
            <p:spPr>
              <a:xfrm>
                <a:off x="5482582" y="5021700"/>
                <a:ext cx="162000" cy="162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8" name="Oval 187"/>
              <p:cNvSpPr/>
              <p:nvPr/>
            </p:nvSpPr>
            <p:spPr>
              <a:xfrm>
                <a:off x="6099983" y="467048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9" name="Oval 188"/>
              <p:cNvSpPr/>
              <p:nvPr/>
            </p:nvSpPr>
            <p:spPr>
              <a:xfrm>
                <a:off x="6269072" y="5698098"/>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0" name="Oval 189"/>
              <p:cNvSpPr/>
              <p:nvPr/>
            </p:nvSpPr>
            <p:spPr>
              <a:xfrm>
                <a:off x="6435008" y="4652417"/>
                <a:ext cx="198000" cy="198000"/>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1" name="Oval 190"/>
              <p:cNvSpPr/>
              <p:nvPr/>
            </p:nvSpPr>
            <p:spPr>
              <a:xfrm>
                <a:off x="6548829" y="5383307"/>
                <a:ext cx="79200" cy="79200"/>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2" name="Oval 191"/>
              <p:cNvSpPr/>
              <p:nvPr/>
            </p:nvSpPr>
            <p:spPr>
              <a:xfrm>
                <a:off x="5928772" y="455938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93" name="Group 192"/>
            <p:cNvGrpSpPr/>
            <p:nvPr/>
          </p:nvGrpSpPr>
          <p:grpSpPr>
            <a:xfrm>
              <a:off x="9405101" y="1654506"/>
              <a:ext cx="2335220" cy="2335220"/>
              <a:chOff x="7480052" y="1654506"/>
              <a:chExt cx="2335220" cy="2335220"/>
            </a:xfrm>
          </p:grpSpPr>
          <p:sp>
            <p:nvSpPr>
              <p:cNvPr id="194" name="Rectangle 193"/>
              <p:cNvSpPr/>
              <p:nvPr/>
            </p:nvSpPr>
            <p:spPr>
              <a:xfrm>
                <a:off x="7480052" y="1654506"/>
                <a:ext cx="2335220" cy="23352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5" name="Oval 194"/>
              <p:cNvSpPr/>
              <p:nvPr/>
            </p:nvSpPr>
            <p:spPr>
              <a:xfrm>
                <a:off x="8256304" y="2414571"/>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6" name="Oval 195"/>
              <p:cNvSpPr/>
              <p:nvPr/>
            </p:nvSpPr>
            <p:spPr>
              <a:xfrm>
                <a:off x="8877945" y="298219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7" name="Oval 196"/>
              <p:cNvSpPr/>
              <p:nvPr/>
            </p:nvSpPr>
            <p:spPr>
              <a:xfrm>
                <a:off x="8579897" y="2466236"/>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8" name="Oval 197"/>
              <p:cNvSpPr/>
              <p:nvPr/>
            </p:nvSpPr>
            <p:spPr>
              <a:xfrm>
                <a:off x="8725777" y="2540014"/>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9" name="Oval 198"/>
              <p:cNvSpPr/>
              <p:nvPr/>
            </p:nvSpPr>
            <p:spPr>
              <a:xfrm>
                <a:off x="8801685" y="2658801"/>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0" name="Oval 199"/>
              <p:cNvSpPr/>
              <p:nvPr/>
            </p:nvSpPr>
            <p:spPr>
              <a:xfrm>
                <a:off x="8467279" y="2709776"/>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1" name="Oval 200"/>
              <p:cNvSpPr/>
              <p:nvPr/>
            </p:nvSpPr>
            <p:spPr>
              <a:xfrm>
                <a:off x="8463151" y="3183914"/>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2" name="Oval 201"/>
              <p:cNvSpPr/>
              <p:nvPr/>
            </p:nvSpPr>
            <p:spPr>
              <a:xfrm>
                <a:off x="8380142" y="3038629"/>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3" name="Oval 202"/>
              <p:cNvSpPr/>
              <p:nvPr/>
            </p:nvSpPr>
            <p:spPr>
              <a:xfrm>
                <a:off x="8563423" y="2873354"/>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4" name="Oval 203"/>
              <p:cNvSpPr/>
              <p:nvPr/>
            </p:nvSpPr>
            <p:spPr>
              <a:xfrm>
                <a:off x="8845571" y="2802012"/>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5" name="Oval 204"/>
              <p:cNvSpPr/>
              <p:nvPr/>
            </p:nvSpPr>
            <p:spPr>
              <a:xfrm>
                <a:off x="8574927" y="2288630"/>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6" name="Oval 205"/>
              <p:cNvSpPr/>
              <p:nvPr/>
            </p:nvSpPr>
            <p:spPr>
              <a:xfrm>
                <a:off x="8546076" y="3035534"/>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7" name="Oval 206"/>
              <p:cNvSpPr/>
              <p:nvPr/>
            </p:nvSpPr>
            <p:spPr>
              <a:xfrm>
                <a:off x="8416124" y="2380923"/>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8" name="Oval 207"/>
              <p:cNvSpPr/>
              <p:nvPr/>
            </p:nvSpPr>
            <p:spPr>
              <a:xfrm>
                <a:off x="8314685" y="2717433"/>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9" name="Oval 208"/>
              <p:cNvSpPr/>
              <p:nvPr/>
            </p:nvSpPr>
            <p:spPr>
              <a:xfrm>
                <a:off x="8703432" y="2918773"/>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0" name="Oval 209"/>
              <p:cNvSpPr/>
              <p:nvPr/>
            </p:nvSpPr>
            <p:spPr>
              <a:xfrm>
                <a:off x="8678054" y="275479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1" name="Oval 210"/>
              <p:cNvSpPr/>
              <p:nvPr/>
            </p:nvSpPr>
            <p:spPr>
              <a:xfrm>
                <a:off x="8237363" y="2914668"/>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2" name="Oval 211"/>
              <p:cNvSpPr/>
              <p:nvPr/>
            </p:nvSpPr>
            <p:spPr>
              <a:xfrm>
                <a:off x="8384359" y="2860901"/>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3" name="Oval 212"/>
              <p:cNvSpPr/>
              <p:nvPr/>
            </p:nvSpPr>
            <p:spPr>
              <a:xfrm>
                <a:off x="8420798" y="2549310"/>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4" name="Oval 213"/>
              <p:cNvSpPr/>
              <p:nvPr/>
            </p:nvSpPr>
            <p:spPr>
              <a:xfrm>
                <a:off x="8577797" y="261568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5" name="Oval 214"/>
              <p:cNvSpPr/>
              <p:nvPr/>
            </p:nvSpPr>
            <p:spPr>
              <a:xfrm>
                <a:off x="8977507" y="2694009"/>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6" name="Oval 215"/>
              <p:cNvSpPr/>
              <p:nvPr/>
            </p:nvSpPr>
            <p:spPr>
              <a:xfrm>
                <a:off x="8158775" y="2753909"/>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7" name="Oval 216"/>
              <p:cNvSpPr/>
              <p:nvPr/>
            </p:nvSpPr>
            <p:spPr>
              <a:xfrm>
                <a:off x="8232580" y="255942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8" name="Oval 217"/>
              <p:cNvSpPr/>
              <p:nvPr/>
            </p:nvSpPr>
            <p:spPr>
              <a:xfrm>
                <a:off x="8718540" y="237895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9" name="Oval 218"/>
              <p:cNvSpPr/>
              <p:nvPr/>
            </p:nvSpPr>
            <p:spPr>
              <a:xfrm>
                <a:off x="8750567" y="3108960"/>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0" name="Oval 219"/>
              <p:cNvSpPr/>
              <p:nvPr/>
            </p:nvSpPr>
            <p:spPr>
              <a:xfrm>
                <a:off x="8877920" y="2490929"/>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221" name="Group 220"/>
            <p:cNvGrpSpPr/>
            <p:nvPr/>
          </p:nvGrpSpPr>
          <p:grpSpPr>
            <a:xfrm>
              <a:off x="9407254" y="4110593"/>
              <a:ext cx="2335220" cy="2335220"/>
              <a:chOff x="7482205" y="4110593"/>
              <a:chExt cx="2335220" cy="2335220"/>
            </a:xfrm>
          </p:grpSpPr>
          <p:sp>
            <p:nvSpPr>
              <p:cNvPr id="222" name="Rectangle 221"/>
              <p:cNvSpPr/>
              <p:nvPr/>
            </p:nvSpPr>
            <p:spPr>
              <a:xfrm>
                <a:off x="7482205" y="4110593"/>
                <a:ext cx="2335220" cy="233522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23" name="Oval 222"/>
              <p:cNvSpPr/>
              <p:nvPr/>
            </p:nvSpPr>
            <p:spPr>
              <a:xfrm>
                <a:off x="8142355" y="4837875"/>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4" name="Oval 223"/>
              <p:cNvSpPr/>
              <p:nvPr/>
            </p:nvSpPr>
            <p:spPr>
              <a:xfrm>
                <a:off x="8805298" y="5420379"/>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5" name="Oval 224"/>
              <p:cNvSpPr/>
              <p:nvPr/>
            </p:nvSpPr>
            <p:spPr>
              <a:xfrm>
                <a:off x="8616408" y="4896663"/>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6" name="Oval 225"/>
              <p:cNvSpPr/>
              <p:nvPr/>
            </p:nvSpPr>
            <p:spPr>
              <a:xfrm>
                <a:off x="8680903" y="505384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7" name="Oval 226"/>
              <p:cNvSpPr/>
              <p:nvPr/>
            </p:nvSpPr>
            <p:spPr>
              <a:xfrm>
                <a:off x="8820649" y="4775638"/>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8" name="Oval 227"/>
              <p:cNvSpPr/>
              <p:nvPr/>
            </p:nvSpPr>
            <p:spPr>
              <a:xfrm>
                <a:off x="8533054" y="5255001"/>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9" name="Oval 228"/>
              <p:cNvSpPr/>
              <p:nvPr/>
            </p:nvSpPr>
            <p:spPr>
              <a:xfrm>
                <a:off x="8440608" y="5410408"/>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0" name="Oval 229"/>
              <p:cNvSpPr/>
              <p:nvPr/>
            </p:nvSpPr>
            <p:spPr>
              <a:xfrm>
                <a:off x="8546076" y="5569511"/>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1" name="Oval 230"/>
              <p:cNvSpPr/>
              <p:nvPr/>
            </p:nvSpPr>
            <p:spPr>
              <a:xfrm>
                <a:off x="8674789" y="5263517"/>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2" name="Oval 231"/>
              <p:cNvSpPr/>
              <p:nvPr/>
            </p:nvSpPr>
            <p:spPr>
              <a:xfrm>
                <a:off x="8819491" y="5255001"/>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3" name="Oval 232"/>
              <p:cNvSpPr/>
              <p:nvPr/>
            </p:nvSpPr>
            <p:spPr>
              <a:xfrm>
                <a:off x="8947118" y="498405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4" name="Oval 233"/>
              <p:cNvSpPr/>
              <p:nvPr/>
            </p:nvSpPr>
            <p:spPr>
              <a:xfrm>
                <a:off x="8391345" y="5543030"/>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5" name="Oval 234"/>
              <p:cNvSpPr/>
              <p:nvPr/>
            </p:nvSpPr>
            <p:spPr>
              <a:xfrm>
                <a:off x="8443380" y="4847006"/>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6" name="Oval 235"/>
              <p:cNvSpPr/>
              <p:nvPr/>
            </p:nvSpPr>
            <p:spPr>
              <a:xfrm>
                <a:off x="8208930" y="5320442"/>
                <a:ext cx="116761" cy="116761"/>
              </a:xfrm>
              <a:prstGeom prst="ellipse">
                <a:avLst/>
              </a:prstGeom>
              <a:solidFill>
                <a:srgbClr val="F21D23"/>
              </a:solidFill>
              <a:ln>
                <a:solidFill>
                  <a:srgbClr val="F21D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7" name="Oval 236"/>
              <p:cNvSpPr/>
              <p:nvPr/>
            </p:nvSpPr>
            <p:spPr>
              <a:xfrm>
                <a:off x="8611938" y="5433688"/>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8" name="Oval 237"/>
              <p:cNvSpPr/>
              <p:nvPr/>
            </p:nvSpPr>
            <p:spPr>
              <a:xfrm>
                <a:off x="8379569" y="5100815"/>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9" name="Oval 238"/>
              <p:cNvSpPr/>
              <p:nvPr/>
            </p:nvSpPr>
            <p:spPr>
              <a:xfrm>
                <a:off x="8054150" y="5285737"/>
                <a:ext cx="120967"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0" name="Oval 239"/>
              <p:cNvSpPr/>
              <p:nvPr/>
            </p:nvSpPr>
            <p:spPr>
              <a:xfrm>
                <a:off x="8370992" y="5270675"/>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1" name="Oval 240"/>
              <p:cNvSpPr/>
              <p:nvPr/>
            </p:nvSpPr>
            <p:spPr>
              <a:xfrm>
                <a:off x="8301663" y="4948123"/>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2" name="Oval 241"/>
              <p:cNvSpPr/>
              <p:nvPr/>
            </p:nvSpPr>
            <p:spPr>
              <a:xfrm>
                <a:off x="8532366" y="5102253"/>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3" name="Oval 242"/>
              <p:cNvSpPr/>
              <p:nvPr/>
            </p:nvSpPr>
            <p:spPr>
              <a:xfrm>
                <a:off x="8822979" y="5110229"/>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244" name="Oval 243"/>
              <p:cNvSpPr/>
              <p:nvPr/>
            </p:nvSpPr>
            <p:spPr>
              <a:xfrm>
                <a:off x="8259554" y="5459156"/>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5" name="Oval 244"/>
              <p:cNvSpPr/>
              <p:nvPr/>
            </p:nvSpPr>
            <p:spPr>
              <a:xfrm>
                <a:off x="8154122" y="5053872"/>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6" name="Oval 245"/>
              <p:cNvSpPr/>
              <p:nvPr/>
            </p:nvSpPr>
            <p:spPr>
              <a:xfrm>
                <a:off x="8674789" y="4728864"/>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7" name="Oval 246"/>
              <p:cNvSpPr/>
              <p:nvPr/>
            </p:nvSpPr>
            <p:spPr>
              <a:xfrm>
                <a:off x="8725751" y="5543435"/>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8" name="Oval 247"/>
              <p:cNvSpPr/>
              <p:nvPr/>
            </p:nvSpPr>
            <p:spPr>
              <a:xfrm>
                <a:off x="8789474" y="4918747"/>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9" name="Oval 248"/>
              <p:cNvSpPr/>
              <p:nvPr/>
            </p:nvSpPr>
            <p:spPr>
              <a:xfrm>
                <a:off x="8942639" y="5352027"/>
                <a:ext cx="116761" cy="116761"/>
              </a:xfrm>
              <a:prstGeom prst="ellipse">
                <a:avLst/>
              </a:prstGeom>
              <a:solidFill>
                <a:srgbClr val="EE1E1E"/>
              </a:solidFill>
              <a:ln>
                <a:solidFill>
                  <a:srgbClr val="EE1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0" name="Oval 249"/>
              <p:cNvSpPr/>
              <p:nvPr/>
            </p:nvSpPr>
            <p:spPr>
              <a:xfrm>
                <a:off x="8403944" y="4690583"/>
                <a:ext cx="116761" cy="116761"/>
              </a:xfrm>
              <a:prstGeom prst="ellipse">
                <a:avLst/>
              </a:prstGeom>
              <a:solidFill>
                <a:srgbClr val="404FE0"/>
              </a:solidFill>
              <a:ln>
                <a:solidFill>
                  <a:srgbClr val="404F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254" name="TextBox 253"/>
            <p:cNvSpPr txBox="1"/>
            <p:nvPr/>
          </p:nvSpPr>
          <p:spPr>
            <a:xfrm>
              <a:off x="7111025" y="911090"/>
              <a:ext cx="1897955" cy="553998"/>
            </a:xfrm>
            <a:prstGeom prst="rect">
              <a:avLst/>
            </a:prstGeom>
            <a:noFill/>
          </p:spPr>
          <p:txBody>
            <a:bodyPr wrap="none" rtlCol="0">
              <a:spAutoFit/>
            </a:bodyPr>
            <a:lstStyle/>
            <a:p>
              <a:r>
                <a:rPr lang="en-AU" sz="3000" b="1" dirty="0">
                  <a:solidFill>
                    <a:schemeClr val="bg1"/>
                  </a:solidFill>
                </a:rPr>
                <a:t>Equal Area</a:t>
              </a:r>
            </a:p>
          </p:txBody>
        </p:sp>
        <p:sp>
          <p:nvSpPr>
            <p:cNvPr id="255" name="TextBox 254"/>
            <p:cNvSpPr txBox="1"/>
            <p:nvPr/>
          </p:nvSpPr>
          <p:spPr>
            <a:xfrm>
              <a:off x="9429655" y="905868"/>
              <a:ext cx="2357505" cy="553998"/>
            </a:xfrm>
            <a:prstGeom prst="rect">
              <a:avLst/>
            </a:prstGeom>
            <a:noFill/>
          </p:spPr>
          <p:txBody>
            <a:bodyPr wrap="none" rtlCol="0">
              <a:spAutoFit/>
            </a:bodyPr>
            <a:lstStyle/>
            <a:p>
              <a:r>
                <a:rPr lang="en-AU" sz="3000" b="1" dirty="0">
                  <a:solidFill>
                    <a:schemeClr val="bg1"/>
                  </a:solidFill>
                </a:rPr>
                <a:t>Equal Density</a:t>
              </a:r>
            </a:p>
          </p:txBody>
        </p:sp>
      </p:grpSp>
      <p:sp>
        <p:nvSpPr>
          <p:cNvPr id="8" name="Rectangle 7"/>
          <p:cNvSpPr/>
          <p:nvPr/>
        </p:nvSpPr>
        <p:spPr>
          <a:xfrm>
            <a:off x="387370" y="3133378"/>
            <a:ext cx="2209387" cy="1169551"/>
          </a:xfrm>
          <a:prstGeom prst="rect">
            <a:avLst/>
          </a:prstGeom>
        </p:spPr>
        <p:txBody>
          <a:bodyPr wrap="none">
            <a:spAutoFit/>
          </a:bodyPr>
          <a:lstStyle/>
          <a:p>
            <a:r>
              <a:rPr lang="en-AU" sz="3500" b="1" dirty="0">
                <a:solidFill>
                  <a:schemeClr val="bg1"/>
                </a:solidFill>
                <a:effectLst>
                  <a:outerShdw blurRad="38100" dist="38100" dir="2700000" algn="tl">
                    <a:srgbClr val="000000">
                      <a:alpha val="43137"/>
                    </a:srgbClr>
                  </a:outerShdw>
                </a:effectLst>
              </a:rPr>
              <a:t>Colour Set </a:t>
            </a:r>
          </a:p>
          <a:p>
            <a:r>
              <a:rPr lang="en-AU" sz="3500" b="1" dirty="0">
                <a:solidFill>
                  <a:schemeClr val="bg1"/>
                </a:solidFill>
                <a:effectLst>
                  <a:outerShdw blurRad="38100" dist="38100" dir="2700000" algn="tl">
                    <a:srgbClr val="000000">
                      <a:alpha val="43137"/>
                    </a:srgbClr>
                  </a:outerShdw>
                </a:effectLst>
              </a:rPr>
              <a:t>Properties</a:t>
            </a:r>
            <a:endParaRPr lang="en-AU" sz="3500" dirty="0"/>
          </a:p>
        </p:txBody>
      </p:sp>
    </p:spTree>
    <p:extLst>
      <p:ext uri="{BB962C8B-B14F-4D97-AF65-F5344CB8AC3E}">
        <p14:creationId xmlns:p14="http://schemas.microsoft.com/office/powerpoint/2010/main" val="1803766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6"/>
          <p:cNvSpPr>
            <a:spLocks noGrp="1"/>
          </p:cNvSpPr>
          <p:nvPr>
            <p:ph type="title"/>
          </p:nvPr>
        </p:nvSpPr>
        <p:spPr>
          <a:xfrm>
            <a:off x="205149" y="365125"/>
            <a:ext cx="10515600" cy="1325563"/>
          </a:xfrm>
        </p:spPr>
        <p:txBody>
          <a:bodyPr>
            <a:normAutofit/>
          </a:bodyPr>
          <a:lstStyle/>
          <a:p>
            <a:r>
              <a:rPr lang="en-AU" b="1" dirty="0">
                <a:solidFill>
                  <a:schemeClr val="bg1"/>
                </a:solidFill>
                <a:effectLst>
                  <a:outerShdw blurRad="38100" dist="38100" dir="2700000" algn="tl">
                    <a:srgbClr val="000000">
                      <a:alpha val="43137"/>
                    </a:srgbClr>
                  </a:outerShdw>
                </a:effectLst>
              </a:rPr>
              <a:t>Proof </a:t>
            </a:r>
            <a:br>
              <a:rPr lang="en-AU" b="1" dirty="0">
                <a:solidFill>
                  <a:schemeClr val="bg1"/>
                </a:solidFill>
                <a:effectLst>
                  <a:outerShdw blurRad="38100" dist="38100" dir="2700000" algn="tl">
                    <a:srgbClr val="000000">
                      <a:alpha val="43137"/>
                    </a:srgbClr>
                  </a:outerShdw>
                </a:effectLst>
              </a:rPr>
            </a:br>
            <a:r>
              <a:rPr lang="en-AU" b="1" dirty="0">
                <a:solidFill>
                  <a:schemeClr val="bg1"/>
                </a:solidFill>
                <a:effectLst>
                  <a:outerShdw blurRad="38100" dist="38100" dir="2700000" algn="tl">
                    <a:srgbClr val="000000">
                      <a:alpha val="43137"/>
                    </a:srgbClr>
                  </a:outerShdw>
                </a:effectLst>
              </a:rPr>
              <a:t>of Concept</a:t>
            </a:r>
            <a:endParaRPr lang="en-AU" sz="3000" b="1" dirty="0">
              <a:solidFill>
                <a:schemeClr val="bg1"/>
              </a:solidFill>
              <a:effectLst>
                <a:outerShdw blurRad="38100" dist="38100" dir="2700000" algn="tl">
                  <a:srgbClr val="000000">
                    <a:alpha val="43137"/>
                  </a:srgbClr>
                </a:outerShdw>
              </a:effectLst>
            </a:endParaRPr>
          </a:p>
        </p:txBody>
      </p:sp>
      <p:sp>
        <p:nvSpPr>
          <p:cNvPr id="10" name="TextBox 9"/>
          <p:cNvSpPr txBox="1"/>
          <p:nvPr/>
        </p:nvSpPr>
        <p:spPr>
          <a:xfrm>
            <a:off x="193847" y="1751538"/>
            <a:ext cx="3843096" cy="4154984"/>
          </a:xfrm>
          <a:prstGeom prst="rect">
            <a:avLst/>
          </a:prstGeom>
          <a:noFill/>
        </p:spPr>
        <p:txBody>
          <a:bodyPr wrap="square" rtlCol="0">
            <a:spAutoFit/>
          </a:bodyPr>
          <a:lstStyle/>
          <a:p>
            <a:r>
              <a:rPr lang="en-AU" sz="2400" b="1" dirty="0">
                <a:solidFill>
                  <a:schemeClr val="bg1"/>
                </a:solidFill>
              </a:rPr>
              <a:t>Parallel Subitizing</a:t>
            </a:r>
          </a:p>
          <a:p>
            <a:r>
              <a:rPr lang="en-AU" sz="2400" b="1" dirty="0">
                <a:solidFill>
                  <a:schemeClr val="bg1"/>
                </a:solidFill>
              </a:rPr>
              <a:t>N = 2</a:t>
            </a:r>
          </a:p>
          <a:p>
            <a:r>
              <a:rPr lang="en-AU" sz="2400" b="1" dirty="0">
                <a:solidFill>
                  <a:schemeClr val="bg1"/>
                </a:solidFill>
              </a:rPr>
              <a:t>RT = 502</a:t>
            </a:r>
          </a:p>
          <a:p>
            <a:r>
              <a:rPr lang="en-AU" sz="2400" b="1" dirty="0" err="1">
                <a:solidFill>
                  <a:schemeClr val="bg1"/>
                </a:solidFill>
              </a:rPr>
              <a:t>Acc</a:t>
            </a:r>
            <a:r>
              <a:rPr lang="en-AU" sz="2400" b="1" dirty="0">
                <a:solidFill>
                  <a:schemeClr val="bg1"/>
                </a:solidFill>
              </a:rPr>
              <a:t> = 94%</a:t>
            </a:r>
          </a:p>
          <a:p>
            <a:endParaRPr lang="en-AU" sz="2400" b="1" dirty="0">
              <a:solidFill>
                <a:schemeClr val="bg1"/>
              </a:solidFill>
            </a:endParaRPr>
          </a:p>
          <a:p>
            <a:r>
              <a:rPr lang="en-AU" sz="2400" b="1" dirty="0">
                <a:solidFill>
                  <a:schemeClr val="bg1"/>
                </a:solidFill>
              </a:rPr>
              <a:t>Serial Subitizing</a:t>
            </a:r>
          </a:p>
          <a:p>
            <a:r>
              <a:rPr lang="en-AU" sz="2400" b="1" dirty="0">
                <a:solidFill>
                  <a:schemeClr val="bg1"/>
                </a:solidFill>
              </a:rPr>
              <a:t>N = 11</a:t>
            </a:r>
          </a:p>
          <a:p>
            <a:r>
              <a:rPr lang="en-AU" sz="2400" b="1" dirty="0">
                <a:solidFill>
                  <a:schemeClr val="bg1"/>
                </a:solidFill>
              </a:rPr>
              <a:t>RT 564ms</a:t>
            </a:r>
          </a:p>
          <a:p>
            <a:r>
              <a:rPr lang="en-AU" sz="2400" b="1" dirty="0" err="1">
                <a:solidFill>
                  <a:schemeClr val="bg1"/>
                </a:solidFill>
              </a:rPr>
              <a:t>Acc</a:t>
            </a:r>
            <a:r>
              <a:rPr lang="en-AU" sz="2400" b="1" dirty="0">
                <a:solidFill>
                  <a:schemeClr val="bg1"/>
                </a:solidFill>
              </a:rPr>
              <a:t> 95%</a:t>
            </a:r>
          </a:p>
          <a:p>
            <a:endParaRPr lang="en-AU" sz="2400" b="1" dirty="0">
              <a:solidFill>
                <a:schemeClr val="bg1"/>
              </a:solidFill>
            </a:endParaRPr>
          </a:p>
          <a:p>
            <a:r>
              <a:rPr lang="en-AU" sz="2400" b="1" dirty="0">
                <a:solidFill>
                  <a:schemeClr val="bg1"/>
                </a:solidFill>
              </a:rPr>
              <a:t>Unclassified Parallel = 1</a:t>
            </a:r>
          </a:p>
        </p:txBody>
      </p:sp>
      <p:pic>
        <p:nvPicPr>
          <p:cNvPr id="6" name="Picture 5"/>
          <p:cNvPicPr>
            <a:picLocks noChangeAspect="1"/>
          </p:cNvPicPr>
          <p:nvPr/>
        </p:nvPicPr>
        <p:blipFill>
          <a:blip r:embed="rId3"/>
          <a:stretch>
            <a:fillRect/>
          </a:stretch>
        </p:blipFill>
        <p:spPr>
          <a:xfrm>
            <a:off x="3364700" y="175850"/>
            <a:ext cx="8651456" cy="6492875"/>
          </a:xfrm>
          <a:prstGeom prst="rect">
            <a:avLst/>
          </a:prstGeom>
        </p:spPr>
      </p:pic>
      <p:grpSp>
        <p:nvGrpSpPr>
          <p:cNvPr id="2" name="Group 1"/>
          <p:cNvGrpSpPr/>
          <p:nvPr/>
        </p:nvGrpSpPr>
        <p:grpSpPr>
          <a:xfrm>
            <a:off x="7813518" y="657830"/>
            <a:ext cx="3880250" cy="5642116"/>
            <a:chOff x="7813518" y="657830"/>
            <a:chExt cx="3880250" cy="5642116"/>
          </a:xfrm>
        </p:grpSpPr>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3769" t="49007" r="49635" b="4965"/>
            <a:stretch/>
          </p:blipFill>
          <p:spPr>
            <a:xfrm>
              <a:off x="7813519" y="657830"/>
              <a:ext cx="3880249" cy="2877659"/>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3308" t="4772" r="50096" b="49200"/>
            <a:stretch/>
          </p:blipFill>
          <p:spPr>
            <a:xfrm>
              <a:off x="7813518" y="3422287"/>
              <a:ext cx="3880249" cy="2877659"/>
            </a:xfrm>
            <a:prstGeom prst="rect">
              <a:avLst/>
            </a:prstGeom>
          </p:spPr>
        </p:pic>
      </p:grpSp>
      <p:pic>
        <p:nvPicPr>
          <p:cNvPr id="11" name="Picture 10"/>
          <p:cNvPicPr>
            <a:picLocks noChangeAspect="1"/>
          </p:cNvPicPr>
          <p:nvPr/>
        </p:nvPicPr>
        <p:blipFill>
          <a:blip r:embed="rId5"/>
          <a:stretch>
            <a:fillRect/>
          </a:stretch>
        </p:blipFill>
        <p:spPr>
          <a:xfrm>
            <a:off x="3364701" y="175850"/>
            <a:ext cx="8651456" cy="6492875"/>
          </a:xfrm>
          <a:prstGeom prst="rect">
            <a:avLst/>
          </a:prstGeom>
        </p:spPr>
      </p:pic>
    </p:spTree>
    <p:extLst>
      <p:ext uri="{BB962C8B-B14F-4D97-AF65-F5344CB8AC3E}">
        <p14:creationId xmlns:p14="http://schemas.microsoft.com/office/powerpoint/2010/main" val="3040004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6"/>
          <p:cNvSpPr>
            <a:spLocks noGrp="1"/>
          </p:cNvSpPr>
          <p:nvPr>
            <p:ph type="title"/>
          </p:nvPr>
        </p:nvSpPr>
        <p:spPr>
          <a:xfrm>
            <a:off x="205149" y="365125"/>
            <a:ext cx="10515600" cy="1325563"/>
          </a:xfrm>
        </p:spPr>
        <p:txBody>
          <a:bodyPr>
            <a:normAutofit/>
          </a:bodyPr>
          <a:lstStyle/>
          <a:p>
            <a:r>
              <a:rPr lang="en-AU" b="1" dirty="0">
                <a:solidFill>
                  <a:schemeClr val="bg1"/>
                </a:solidFill>
                <a:effectLst>
                  <a:outerShdw blurRad="38100" dist="38100" dir="2700000" algn="tl">
                    <a:srgbClr val="000000">
                      <a:alpha val="43137"/>
                    </a:srgbClr>
                  </a:outerShdw>
                </a:effectLst>
              </a:rPr>
              <a:t>Proof </a:t>
            </a:r>
            <a:br>
              <a:rPr lang="en-AU" b="1" dirty="0">
                <a:solidFill>
                  <a:schemeClr val="bg1"/>
                </a:solidFill>
                <a:effectLst>
                  <a:outerShdw blurRad="38100" dist="38100" dir="2700000" algn="tl">
                    <a:srgbClr val="000000">
                      <a:alpha val="43137"/>
                    </a:srgbClr>
                  </a:outerShdw>
                </a:effectLst>
              </a:rPr>
            </a:br>
            <a:r>
              <a:rPr lang="en-AU" b="1" dirty="0">
                <a:solidFill>
                  <a:schemeClr val="bg1"/>
                </a:solidFill>
                <a:effectLst>
                  <a:outerShdw blurRad="38100" dist="38100" dir="2700000" algn="tl">
                    <a:srgbClr val="000000">
                      <a:alpha val="43137"/>
                    </a:srgbClr>
                  </a:outerShdw>
                </a:effectLst>
              </a:rPr>
              <a:t>of Concept</a:t>
            </a:r>
            <a:endParaRPr lang="en-AU" sz="3000" b="1" dirty="0">
              <a:solidFill>
                <a:schemeClr val="bg1"/>
              </a:solidFill>
              <a:effectLst>
                <a:outerShdw blurRad="38100" dist="38100" dir="2700000" algn="tl">
                  <a:srgbClr val="000000">
                    <a:alpha val="43137"/>
                  </a:srgbClr>
                </a:outerShdw>
              </a:effectLst>
            </a:endParaRPr>
          </a:p>
        </p:txBody>
      </p:sp>
      <p:sp>
        <p:nvSpPr>
          <p:cNvPr id="10" name="TextBox 9"/>
          <p:cNvSpPr txBox="1"/>
          <p:nvPr/>
        </p:nvSpPr>
        <p:spPr>
          <a:xfrm>
            <a:off x="193847" y="1751538"/>
            <a:ext cx="3843096" cy="4154984"/>
          </a:xfrm>
          <a:prstGeom prst="rect">
            <a:avLst/>
          </a:prstGeom>
          <a:noFill/>
        </p:spPr>
        <p:txBody>
          <a:bodyPr wrap="square" rtlCol="0">
            <a:spAutoFit/>
          </a:bodyPr>
          <a:lstStyle/>
          <a:p>
            <a:r>
              <a:rPr lang="en-AU" sz="2400" b="1" dirty="0">
                <a:solidFill>
                  <a:schemeClr val="bg1"/>
                </a:solidFill>
              </a:rPr>
              <a:t>Parallel Subitizing</a:t>
            </a:r>
          </a:p>
          <a:p>
            <a:r>
              <a:rPr lang="en-AU" sz="2400" b="1" dirty="0">
                <a:solidFill>
                  <a:schemeClr val="bg1"/>
                </a:solidFill>
              </a:rPr>
              <a:t>N = 2</a:t>
            </a:r>
          </a:p>
          <a:p>
            <a:r>
              <a:rPr lang="en-AU" sz="2400" b="1" dirty="0">
                <a:solidFill>
                  <a:schemeClr val="bg1"/>
                </a:solidFill>
              </a:rPr>
              <a:t>RT = 502</a:t>
            </a:r>
          </a:p>
          <a:p>
            <a:r>
              <a:rPr lang="en-AU" sz="2400" b="1" dirty="0" err="1">
                <a:solidFill>
                  <a:schemeClr val="bg1"/>
                </a:solidFill>
              </a:rPr>
              <a:t>Acc</a:t>
            </a:r>
            <a:r>
              <a:rPr lang="en-AU" sz="2400" b="1" dirty="0">
                <a:solidFill>
                  <a:schemeClr val="bg1"/>
                </a:solidFill>
              </a:rPr>
              <a:t> = 94%</a:t>
            </a:r>
          </a:p>
          <a:p>
            <a:endParaRPr lang="en-AU" sz="2400" b="1" dirty="0">
              <a:solidFill>
                <a:schemeClr val="bg1"/>
              </a:solidFill>
            </a:endParaRPr>
          </a:p>
          <a:p>
            <a:r>
              <a:rPr lang="en-AU" sz="2400" b="1" dirty="0">
                <a:solidFill>
                  <a:schemeClr val="bg1"/>
                </a:solidFill>
              </a:rPr>
              <a:t>Serial Subitizing</a:t>
            </a:r>
          </a:p>
          <a:p>
            <a:r>
              <a:rPr lang="en-AU" sz="2400" b="1" dirty="0">
                <a:solidFill>
                  <a:schemeClr val="bg1"/>
                </a:solidFill>
              </a:rPr>
              <a:t>N = 11</a:t>
            </a:r>
          </a:p>
          <a:p>
            <a:r>
              <a:rPr lang="en-AU" sz="2400" b="1" dirty="0">
                <a:solidFill>
                  <a:schemeClr val="bg1"/>
                </a:solidFill>
              </a:rPr>
              <a:t>RT 564ms</a:t>
            </a:r>
          </a:p>
          <a:p>
            <a:r>
              <a:rPr lang="en-AU" sz="2400" b="1" dirty="0" err="1">
                <a:solidFill>
                  <a:schemeClr val="bg1"/>
                </a:solidFill>
              </a:rPr>
              <a:t>Acc</a:t>
            </a:r>
            <a:r>
              <a:rPr lang="en-AU" sz="2400" b="1" dirty="0">
                <a:solidFill>
                  <a:schemeClr val="bg1"/>
                </a:solidFill>
              </a:rPr>
              <a:t> 95%</a:t>
            </a:r>
          </a:p>
          <a:p>
            <a:endParaRPr lang="en-AU" sz="2400" b="1" dirty="0">
              <a:solidFill>
                <a:schemeClr val="bg1"/>
              </a:solidFill>
            </a:endParaRPr>
          </a:p>
          <a:p>
            <a:r>
              <a:rPr lang="en-AU" sz="2400" b="1" dirty="0">
                <a:solidFill>
                  <a:schemeClr val="bg1"/>
                </a:solidFill>
              </a:rPr>
              <a:t>Unclassified Parallel = 1</a:t>
            </a: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08949" y="175850"/>
            <a:ext cx="8650800" cy="6488100"/>
          </a:xfrm>
          <a:prstGeom prst="rect">
            <a:avLst/>
          </a:prstGeom>
        </p:spPr>
      </p:pic>
      <p:pic>
        <p:nvPicPr>
          <p:cNvPr id="17" name="Picture 16"/>
          <p:cNvPicPr>
            <a:picLocks noChangeAspect="1"/>
          </p:cNvPicPr>
          <p:nvPr/>
        </p:nvPicPr>
        <p:blipFill rotWithShape="1">
          <a:blip r:embed="rId4">
            <a:extLst>
              <a:ext uri="{28A0092B-C50C-407E-A947-70E740481C1C}">
                <a14:useLocalDpi xmlns:a14="http://schemas.microsoft.com/office/drawing/2010/main" val="0"/>
              </a:ext>
            </a:extLst>
          </a:blip>
          <a:srcRect l="3308" t="4772" r="50096" b="49200"/>
          <a:stretch/>
        </p:blipFill>
        <p:spPr>
          <a:xfrm>
            <a:off x="7813518" y="3422287"/>
            <a:ext cx="3880249" cy="2877659"/>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30746" y="175850"/>
            <a:ext cx="8650800" cy="6488100"/>
          </a:xfrm>
          <a:prstGeom prst="rect">
            <a:avLst/>
          </a:prstGeom>
        </p:spPr>
      </p:pic>
    </p:spTree>
    <p:extLst>
      <p:ext uri="{BB962C8B-B14F-4D97-AF65-F5344CB8AC3E}">
        <p14:creationId xmlns:p14="http://schemas.microsoft.com/office/powerpoint/2010/main" val="2117352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38200" y="2675189"/>
            <a:ext cx="10515600" cy="1325563"/>
          </a:xfrm>
        </p:spPr>
        <p:txBody>
          <a:bodyPr/>
          <a:lstStyle/>
          <a:p>
            <a:pPr algn="ctr"/>
            <a:r>
              <a:rPr lang="en-AU" b="1" dirty="0">
                <a:solidFill>
                  <a:schemeClr val="bg1"/>
                </a:solidFill>
                <a:effectLst>
                  <a:outerShdw blurRad="38100" dist="38100" dir="2700000" algn="tl">
                    <a:srgbClr val="000000">
                      <a:alpha val="43137"/>
                    </a:srgbClr>
                  </a:outerShdw>
                </a:effectLst>
              </a:rPr>
              <a:t>Thankyou</a:t>
            </a:r>
          </a:p>
        </p:txBody>
      </p:sp>
    </p:spTree>
    <p:extLst>
      <p:ext uri="{BB962C8B-B14F-4D97-AF65-F5344CB8AC3E}">
        <p14:creationId xmlns:p14="http://schemas.microsoft.com/office/powerpoint/2010/main" val="3870052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910389" y="341064"/>
            <a:ext cx="10515600" cy="1325563"/>
          </a:xfrm>
        </p:spPr>
        <p:txBody>
          <a:bodyPr/>
          <a:lstStyle/>
          <a:p>
            <a:r>
              <a:rPr lang="en-AU" b="1" dirty="0">
                <a:solidFill>
                  <a:schemeClr val="bg1"/>
                </a:solidFill>
                <a:effectLst>
                  <a:outerShdw blurRad="38100" dist="38100" dir="2700000" algn="tl">
                    <a:srgbClr val="000000">
                      <a:alpha val="43137"/>
                    </a:srgbClr>
                  </a:outerShdw>
                </a:effectLst>
              </a:rPr>
              <a:t>Acknowledgements</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620" y="3031735"/>
            <a:ext cx="2721708" cy="2721708"/>
          </a:xfrm>
          <a:prstGeom prst="rect">
            <a:avLst/>
          </a:prstGeom>
        </p:spPr>
      </p:pic>
      <p:pic>
        <p:nvPicPr>
          <p:cNvPr id="10" name="Picture 9"/>
          <p:cNvPicPr>
            <a:picLocks noChangeAspect="1"/>
          </p:cNvPicPr>
          <p:nvPr/>
        </p:nvPicPr>
        <p:blipFill rotWithShape="1">
          <a:blip r:embed="rId3" cstate="print">
            <a:extLst>
              <a:ext uri="{28A0092B-C50C-407E-A947-70E740481C1C}">
                <a14:useLocalDpi xmlns:a14="http://schemas.microsoft.com/office/drawing/2010/main" val="0"/>
              </a:ext>
            </a:extLst>
          </a:blip>
          <a:srcRect t="28607"/>
          <a:stretch/>
        </p:blipFill>
        <p:spPr>
          <a:xfrm>
            <a:off x="3422665" y="3031736"/>
            <a:ext cx="2287383" cy="2721708"/>
          </a:xfrm>
          <a:prstGeom prst="rect">
            <a:avLst/>
          </a:prstGeom>
        </p:spPr>
      </p:pic>
      <p:sp>
        <p:nvSpPr>
          <p:cNvPr id="11" name="TextBox 10"/>
          <p:cNvSpPr txBox="1"/>
          <p:nvPr/>
        </p:nvSpPr>
        <p:spPr>
          <a:xfrm>
            <a:off x="695984" y="5952582"/>
            <a:ext cx="2230098" cy="677108"/>
          </a:xfrm>
          <a:prstGeom prst="rect">
            <a:avLst/>
          </a:prstGeom>
          <a:noFill/>
        </p:spPr>
        <p:txBody>
          <a:bodyPr wrap="none" rtlCol="0">
            <a:spAutoFit/>
          </a:bodyPr>
          <a:lstStyle/>
          <a:p>
            <a:r>
              <a:rPr lang="en-AU" sz="3800" dirty="0">
                <a:solidFill>
                  <a:schemeClr val="bg1"/>
                </a:solidFill>
              </a:rPr>
              <a:t>Ami </a:t>
            </a:r>
            <a:r>
              <a:rPr lang="en-AU" sz="3800" dirty="0" err="1">
                <a:solidFill>
                  <a:schemeClr val="bg1"/>
                </a:solidFill>
              </a:rPr>
              <a:t>Eidels</a:t>
            </a:r>
            <a:endParaRPr lang="en-AU" sz="3800" dirty="0">
              <a:solidFill>
                <a:schemeClr val="bg1"/>
              </a:solidFill>
            </a:endParaRPr>
          </a:p>
        </p:txBody>
      </p:sp>
      <p:sp>
        <p:nvSpPr>
          <p:cNvPr id="12" name="TextBox 11"/>
          <p:cNvSpPr txBox="1"/>
          <p:nvPr/>
        </p:nvSpPr>
        <p:spPr>
          <a:xfrm>
            <a:off x="3358098" y="5952582"/>
            <a:ext cx="2554545" cy="677108"/>
          </a:xfrm>
          <a:prstGeom prst="rect">
            <a:avLst/>
          </a:prstGeom>
          <a:noFill/>
        </p:spPr>
        <p:txBody>
          <a:bodyPr wrap="none" rtlCol="0">
            <a:spAutoFit/>
          </a:bodyPr>
          <a:lstStyle/>
          <a:p>
            <a:r>
              <a:rPr lang="en-AU" sz="3800" dirty="0">
                <a:solidFill>
                  <a:schemeClr val="bg1"/>
                </a:solidFill>
              </a:rPr>
              <a:t>Alex Thorpe</a:t>
            </a: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74580" y="1611690"/>
            <a:ext cx="2692841" cy="1183579"/>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22056" y="1563640"/>
            <a:ext cx="2188132" cy="2192414"/>
          </a:xfrm>
          <a:prstGeom prst="rect">
            <a:avLst/>
          </a:prstGeom>
        </p:spPr>
      </p:pic>
      <p:pic>
        <p:nvPicPr>
          <p:cNvPr id="15" name="Picture 14"/>
          <p:cNvPicPr>
            <a:picLocks noChangeAspect="1"/>
          </p:cNvPicPr>
          <p:nvPr/>
        </p:nvPicPr>
        <p:blipFill rotWithShape="1">
          <a:blip r:embed="rId6" cstate="print">
            <a:extLst>
              <a:ext uri="{28A0092B-C50C-407E-A947-70E740481C1C}">
                <a14:useLocalDpi xmlns:a14="http://schemas.microsoft.com/office/drawing/2010/main" val="0"/>
              </a:ext>
            </a:extLst>
          </a:blip>
          <a:srcRect t="17952" b="18939"/>
          <a:stretch/>
        </p:blipFill>
        <p:spPr>
          <a:xfrm>
            <a:off x="6763479" y="4164088"/>
            <a:ext cx="2703941" cy="1708326"/>
          </a:xfrm>
          <a:prstGeom prst="rect">
            <a:avLst/>
          </a:prstGeom>
        </p:spPr>
      </p:pic>
      <p:pic>
        <p:nvPicPr>
          <p:cNvPr id="16" name="Picture 15"/>
          <p:cNvPicPr>
            <a:picLocks noChangeAspect="1"/>
          </p:cNvPicPr>
          <p:nvPr/>
        </p:nvPicPr>
        <p:blipFill rotWithShape="1">
          <a:blip r:embed="rId7" cstate="print">
            <a:extLst>
              <a:ext uri="{28A0092B-C50C-407E-A947-70E740481C1C}">
                <a14:useLocalDpi xmlns:a14="http://schemas.microsoft.com/office/drawing/2010/main" val="0"/>
              </a:ext>
            </a:extLst>
          </a:blip>
          <a:srcRect t="3990" b="25883"/>
          <a:stretch/>
        </p:blipFill>
        <p:spPr>
          <a:xfrm>
            <a:off x="9822056" y="4164088"/>
            <a:ext cx="2188132" cy="2149439"/>
          </a:xfrm>
          <a:prstGeom prst="rect">
            <a:avLst/>
          </a:prstGeom>
        </p:spPr>
      </p:pic>
      <p:sp>
        <p:nvSpPr>
          <p:cNvPr id="19" name="TextBox 18"/>
          <p:cNvSpPr txBox="1"/>
          <p:nvPr/>
        </p:nvSpPr>
        <p:spPr>
          <a:xfrm>
            <a:off x="6884725" y="2922886"/>
            <a:ext cx="2582695" cy="677108"/>
          </a:xfrm>
          <a:prstGeom prst="rect">
            <a:avLst/>
          </a:prstGeom>
          <a:noFill/>
        </p:spPr>
        <p:txBody>
          <a:bodyPr wrap="none" rtlCol="0">
            <a:spAutoFit/>
          </a:bodyPr>
          <a:lstStyle/>
          <a:p>
            <a:r>
              <a:rPr lang="en-AU" sz="3800" dirty="0">
                <a:solidFill>
                  <a:schemeClr val="bg1"/>
                </a:solidFill>
              </a:rPr>
              <a:t>David </a:t>
            </a:r>
            <a:r>
              <a:rPr lang="en-AU" sz="3800" dirty="0" err="1">
                <a:solidFill>
                  <a:schemeClr val="bg1"/>
                </a:solidFill>
              </a:rPr>
              <a:t>Landy</a:t>
            </a:r>
            <a:endParaRPr lang="en-AU" sz="3800" dirty="0">
              <a:solidFill>
                <a:schemeClr val="bg1"/>
              </a:solidFill>
            </a:endParaRPr>
          </a:p>
        </p:txBody>
      </p:sp>
      <p:sp>
        <p:nvSpPr>
          <p:cNvPr id="20" name="TextBox 19"/>
          <p:cNvSpPr txBox="1"/>
          <p:nvPr/>
        </p:nvSpPr>
        <p:spPr>
          <a:xfrm>
            <a:off x="7084523" y="5954079"/>
            <a:ext cx="2183098" cy="677108"/>
          </a:xfrm>
          <a:prstGeom prst="rect">
            <a:avLst/>
          </a:prstGeom>
          <a:noFill/>
        </p:spPr>
        <p:txBody>
          <a:bodyPr wrap="none" rtlCol="0">
            <a:spAutoFit/>
          </a:bodyPr>
          <a:lstStyle/>
          <a:p>
            <a:r>
              <a:rPr lang="en-AU" sz="3800" dirty="0">
                <a:solidFill>
                  <a:schemeClr val="bg1"/>
                </a:solidFill>
              </a:rPr>
              <a:t>Joe </a:t>
            </a:r>
            <a:r>
              <a:rPr lang="en-AU" sz="3800" dirty="0" err="1">
                <a:solidFill>
                  <a:schemeClr val="bg1"/>
                </a:solidFill>
              </a:rPr>
              <a:t>Houpt</a:t>
            </a:r>
            <a:endParaRPr lang="en-AU" sz="3800" dirty="0">
              <a:solidFill>
                <a:schemeClr val="bg1"/>
              </a:solidFill>
            </a:endParaRPr>
          </a:p>
        </p:txBody>
      </p:sp>
      <p:grpSp>
        <p:nvGrpSpPr>
          <p:cNvPr id="33" name="Group 32"/>
          <p:cNvGrpSpPr/>
          <p:nvPr/>
        </p:nvGrpSpPr>
        <p:grpSpPr>
          <a:xfrm>
            <a:off x="974470" y="1367114"/>
            <a:ext cx="4855835" cy="1727556"/>
            <a:chOff x="974470" y="1367114"/>
            <a:chExt cx="4855835" cy="1727556"/>
          </a:xfrm>
        </p:grpSpPr>
        <p:sp>
          <p:nvSpPr>
            <p:cNvPr id="32" name="Rectangle 31"/>
            <p:cNvSpPr/>
            <p:nvPr/>
          </p:nvSpPr>
          <p:spPr>
            <a:xfrm>
              <a:off x="974470" y="1684421"/>
              <a:ext cx="4367551" cy="10828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0" name="Picture 29"/>
            <p:cNvPicPr>
              <a:picLocks noChangeAspect="1"/>
            </p:cNvPicPr>
            <p:nvPr/>
          </p:nvPicPr>
          <p:blipFill>
            <a:blip r:embed="rId8"/>
            <a:stretch>
              <a:fillRect/>
            </a:stretch>
          </p:blipFill>
          <p:spPr>
            <a:xfrm>
              <a:off x="974470" y="1367114"/>
              <a:ext cx="4855835" cy="1727556"/>
            </a:xfrm>
            <a:prstGeom prst="rect">
              <a:avLst/>
            </a:prstGeom>
          </p:spPr>
        </p:pic>
      </p:grpSp>
    </p:spTree>
    <p:extLst>
      <p:ext uri="{BB962C8B-B14F-4D97-AF65-F5344CB8AC3E}">
        <p14:creationId xmlns:p14="http://schemas.microsoft.com/office/powerpoint/2010/main" val="1454898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38200" y="299005"/>
            <a:ext cx="10515600" cy="1325563"/>
          </a:xfrm>
        </p:spPr>
        <p:txBody>
          <a:bodyPr/>
          <a:lstStyle/>
          <a:p>
            <a:r>
              <a:rPr lang="en-AU" b="1" dirty="0">
                <a:solidFill>
                  <a:schemeClr val="bg1"/>
                </a:solidFill>
                <a:effectLst>
                  <a:outerShdw blurRad="38100" dist="38100" dir="2700000" algn="tl">
                    <a:srgbClr val="000000">
                      <a:alpha val="43137"/>
                    </a:srgbClr>
                  </a:outerShdw>
                </a:effectLst>
              </a:rPr>
              <a:t>Questions?</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204" y="1780798"/>
            <a:ext cx="5943748" cy="3446109"/>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94365" y="1780797"/>
            <a:ext cx="5599928" cy="3446110"/>
          </a:xfrm>
          <a:prstGeom prst="rect">
            <a:avLst/>
          </a:prstGeom>
        </p:spPr>
      </p:pic>
      <p:sp>
        <p:nvSpPr>
          <p:cNvPr id="4" name="TextBox 3"/>
          <p:cNvSpPr txBox="1"/>
          <p:nvPr/>
        </p:nvSpPr>
        <p:spPr>
          <a:xfrm>
            <a:off x="394452" y="1718987"/>
            <a:ext cx="5596597" cy="584775"/>
          </a:xfrm>
          <a:prstGeom prst="rect">
            <a:avLst/>
          </a:prstGeom>
          <a:noFill/>
        </p:spPr>
        <p:txBody>
          <a:bodyPr wrap="none" rtlCol="0">
            <a:spAutoFit/>
          </a:bodyPr>
          <a:lstStyle/>
          <a:p>
            <a:pPr algn="ctr"/>
            <a:r>
              <a:rPr lang="en-US" sz="3200" b="1" dirty="0">
                <a:solidFill>
                  <a:schemeClr val="bg1"/>
                </a:solidFill>
                <a:effectLst>
                  <a:outerShdw blurRad="38100" dist="38100" dir="2700000" algn="tl">
                    <a:srgbClr val="000000">
                      <a:alpha val="43137"/>
                    </a:srgbClr>
                  </a:outerShdw>
                </a:effectLst>
                <a:latin typeface="Impact" panose="020B0806030902050204" pitchFamily="34" charset="0"/>
              </a:rPr>
              <a:t>QUESTIONS? QUESTIONS LOVE ME. </a:t>
            </a:r>
          </a:p>
        </p:txBody>
      </p:sp>
      <p:sp>
        <p:nvSpPr>
          <p:cNvPr id="6" name="TextBox 5"/>
          <p:cNvSpPr txBox="1"/>
          <p:nvPr/>
        </p:nvSpPr>
        <p:spPr>
          <a:xfrm>
            <a:off x="6302062" y="1734137"/>
            <a:ext cx="5715475" cy="3600986"/>
          </a:xfrm>
          <a:prstGeom prst="rect">
            <a:avLst/>
          </a:prstGeom>
          <a:noFill/>
        </p:spPr>
        <p:txBody>
          <a:bodyPr wrap="none" rtlCol="0">
            <a:spAutoFit/>
          </a:bodyPr>
          <a:lstStyle/>
          <a:p>
            <a:pPr algn="ctr"/>
            <a:r>
              <a:rPr lang="en-US" sz="3000" b="1" dirty="0">
                <a:solidFill>
                  <a:schemeClr val="bg1"/>
                </a:solidFill>
                <a:effectLst>
                  <a:outerShdw blurRad="38100" dist="38100" dir="2700000" algn="tl">
                    <a:srgbClr val="000000">
                      <a:alpha val="43137"/>
                    </a:srgbClr>
                  </a:outerShdw>
                </a:effectLst>
                <a:latin typeface="Impact" panose="020B0806030902050204" pitchFamily="34" charset="0"/>
              </a:rPr>
              <a:t>OH YOU WANT TO ASK QUESTIONS?</a:t>
            </a:r>
          </a:p>
          <a:p>
            <a:pPr algn="ctr"/>
            <a:endParaRPr lang="en-US" sz="2800" b="1" dirty="0">
              <a:solidFill>
                <a:schemeClr val="bg1"/>
              </a:solidFill>
              <a:effectLst>
                <a:outerShdw blurRad="38100" dist="38100" dir="2700000" algn="tl">
                  <a:srgbClr val="000000">
                    <a:alpha val="43137"/>
                  </a:srgbClr>
                </a:outerShdw>
              </a:effectLst>
              <a:latin typeface="Impact" panose="020B0806030902050204" pitchFamily="34" charset="0"/>
            </a:endParaRPr>
          </a:p>
          <a:p>
            <a:pPr algn="ctr"/>
            <a:endParaRPr lang="en-US" sz="2800" b="1" dirty="0">
              <a:solidFill>
                <a:schemeClr val="bg1"/>
              </a:solidFill>
              <a:effectLst>
                <a:outerShdw blurRad="38100" dist="38100" dir="2700000" algn="tl">
                  <a:srgbClr val="000000">
                    <a:alpha val="43137"/>
                  </a:srgbClr>
                </a:outerShdw>
              </a:effectLst>
              <a:latin typeface="Impact" panose="020B0806030902050204" pitchFamily="34" charset="0"/>
            </a:endParaRPr>
          </a:p>
          <a:p>
            <a:pPr algn="ctr"/>
            <a:endParaRPr lang="en-US" sz="2800" b="1" dirty="0">
              <a:solidFill>
                <a:schemeClr val="bg1"/>
              </a:solidFill>
              <a:effectLst>
                <a:outerShdw blurRad="38100" dist="38100" dir="2700000" algn="tl">
                  <a:srgbClr val="000000">
                    <a:alpha val="43137"/>
                  </a:srgbClr>
                </a:outerShdw>
              </a:effectLst>
              <a:latin typeface="Impact" panose="020B0806030902050204" pitchFamily="34" charset="0"/>
            </a:endParaRPr>
          </a:p>
          <a:p>
            <a:pPr algn="ctr"/>
            <a:endParaRPr lang="en-US" sz="2800" b="1" dirty="0">
              <a:solidFill>
                <a:schemeClr val="bg1"/>
              </a:solidFill>
              <a:effectLst>
                <a:outerShdw blurRad="38100" dist="38100" dir="2700000" algn="tl">
                  <a:srgbClr val="000000">
                    <a:alpha val="43137"/>
                  </a:srgbClr>
                </a:outerShdw>
              </a:effectLst>
              <a:latin typeface="Impact" panose="020B0806030902050204" pitchFamily="34" charset="0"/>
            </a:endParaRPr>
          </a:p>
          <a:p>
            <a:pPr algn="ctr"/>
            <a:endParaRPr lang="en-US" sz="2800" b="1" dirty="0">
              <a:solidFill>
                <a:schemeClr val="bg1"/>
              </a:solidFill>
              <a:effectLst>
                <a:outerShdw blurRad="38100" dist="38100" dir="2700000" algn="tl">
                  <a:srgbClr val="000000">
                    <a:alpha val="43137"/>
                  </a:srgbClr>
                </a:outerShdw>
              </a:effectLst>
              <a:latin typeface="Impact" panose="020B0806030902050204" pitchFamily="34" charset="0"/>
            </a:endParaRPr>
          </a:p>
          <a:p>
            <a:pPr algn="ctr"/>
            <a:endParaRPr lang="en-US" sz="2800" b="1" dirty="0">
              <a:solidFill>
                <a:schemeClr val="bg1"/>
              </a:solidFill>
              <a:effectLst>
                <a:outerShdw blurRad="38100" dist="38100" dir="2700000" algn="tl">
                  <a:srgbClr val="000000">
                    <a:alpha val="43137"/>
                  </a:srgbClr>
                </a:outerShdw>
              </a:effectLst>
              <a:latin typeface="Impact" panose="020B0806030902050204" pitchFamily="34" charset="0"/>
            </a:endParaRPr>
          </a:p>
          <a:p>
            <a:pPr algn="ctr"/>
            <a:r>
              <a:rPr lang="en-US" sz="3000" b="1" dirty="0">
                <a:solidFill>
                  <a:schemeClr val="bg1"/>
                </a:solidFill>
                <a:effectLst>
                  <a:outerShdw blurRad="38100" dist="38100" dir="2700000" algn="tl">
                    <a:srgbClr val="000000">
                      <a:alpha val="43137"/>
                    </a:srgbClr>
                  </a:outerShdw>
                </a:effectLst>
                <a:latin typeface="Impact" panose="020B0806030902050204" pitchFamily="34" charset="0"/>
              </a:rPr>
              <a:t>OK. NOT YOU. OR YOU. NOT YOU. NEXT?</a:t>
            </a:r>
            <a:endParaRPr lang="en-AU" sz="3000" b="1" dirty="0">
              <a:solidFill>
                <a:schemeClr val="bg1"/>
              </a:solidFill>
              <a:effectLst>
                <a:outerShdw blurRad="38100" dist="38100" dir="2700000" algn="tl">
                  <a:srgbClr val="000000">
                    <a:alpha val="43137"/>
                  </a:srgbClr>
                </a:outerShdw>
              </a:effectLst>
              <a:latin typeface="Impact" panose="020B0806030902050204" pitchFamily="34" charset="0"/>
            </a:endParaRPr>
          </a:p>
        </p:txBody>
      </p:sp>
      <p:sp>
        <p:nvSpPr>
          <p:cNvPr id="5" name="Rectangle 4"/>
          <p:cNvSpPr/>
          <p:nvPr/>
        </p:nvSpPr>
        <p:spPr>
          <a:xfrm>
            <a:off x="182953" y="4734958"/>
            <a:ext cx="6019597" cy="538609"/>
          </a:xfrm>
          <a:prstGeom prst="rect">
            <a:avLst/>
          </a:prstGeom>
        </p:spPr>
        <p:txBody>
          <a:bodyPr wrap="none">
            <a:spAutoFit/>
          </a:bodyPr>
          <a:lstStyle/>
          <a:p>
            <a:pPr algn="ctr"/>
            <a:r>
              <a:rPr lang="en-US" sz="2900" b="1" dirty="0">
                <a:solidFill>
                  <a:schemeClr val="bg1"/>
                </a:solidFill>
                <a:effectLst>
                  <a:outerShdw blurRad="38100" dist="38100" dir="2700000" algn="tl">
                    <a:srgbClr val="000000">
                      <a:alpha val="43137"/>
                    </a:srgbClr>
                  </a:outerShdw>
                </a:effectLst>
                <a:latin typeface="Impact" panose="020B0806030902050204" pitchFamily="34" charset="0"/>
              </a:rPr>
              <a:t>ASK ANYONE. I GIVE THE BEST QUESTIONS</a:t>
            </a:r>
            <a:endParaRPr lang="en-AU" sz="2900" b="1" dirty="0">
              <a:solidFill>
                <a:schemeClr val="bg1"/>
              </a:solidFill>
              <a:effectLst>
                <a:outerShdw blurRad="38100" dist="38100" dir="2700000" algn="tl">
                  <a:srgbClr val="000000">
                    <a:alpha val="43137"/>
                  </a:srgbClr>
                </a:outerShdw>
              </a:effectLst>
              <a:latin typeface="Impact" panose="020B0806030902050204" pitchFamily="34" charset="0"/>
            </a:endParaRPr>
          </a:p>
        </p:txBody>
      </p:sp>
    </p:spTree>
    <p:extLst>
      <p:ext uri="{BB962C8B-B14F-4D97-AF65-F5344CB8AC3E}">
        <p14:creationId xmlns:p14="http://schemas.microsoft.com/office/powerpoint/2010/main" val="24140848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16828" y="601805"/>
            <a:ext cx="8054400" cy="60408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5943" y="601805"/>
            <a:ext cx="8054400" cy="60408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05943" y="601805"/>
            <a:ext cx="8054400" cy="6040800"/>
          </a:xfrm>
          <a:prstGeom prst="rect">
            <a:avLst/>
          </a:prstGeom>
        </p:spPr>
      </p:pic>
      <p:sp>
        <p:nvSpPr>
          <p:cNvPr id="7" name="Title 6"/>
          <p:cNvSpPr>
            <a:spLocks noGrp="1"/>
          </p:cNvSpPr>
          <p:nvPr>
            <p:ph type="title"/>
          </p:nvPr>
        </p:nvSpPr>
        <p:spPr>
          <a:xfrm>
            <a:off x="910389" y="341064"/>
            <a:ext cx="10515600" cy="1325563"/>
          </a:xfrm>
        </p:spPr>
        <p:txBody>
          <a:bodyPr/>
          <a:lstStyle/>
          <a:p>
            <a:r>
              <a:rPr lang="en-AU" b="1" dirty="0">
                <a:solidFill>
                  <a:schemeClr val="bg1"/>
                </a:solidFill>
                <a:effectLst>
                  <a:outerShdw blurRad="38100" dist="38100" dir="2700000" algn="tl">
                    <a:srgbClr val="000000">
                      <a:alpha val="43137"/>
                    </a:srgbClr>
                  </a:outerShdw>
                </a:effectLst>
              </a:rPr>
              <a:t>Pure</a:t>
            </a:r>
            <a:br>
              <a:rPr lang="en-AU" b="1" dirty="0">
                <a:solidFill>
                  <a:schemeClr val="bg1"/>
                </a:solidFill>
                <a:effectLst>
                  <a:outerShdw blurRad="38100" dist="38100" dir="2700000" algn="tl">
                    <a:srgbClr val="000000">
                      <a:alpha val="43137"/>
                    </a:srgbClr>
                  </a:outerShdw>
                </a:effectLst>
              </a:rPr>
            </a:br>
            <a:r>
              <a:rPr lang="en-AU" b="1" dirty="0">
                <a:solidFill>
                  <a:schemeClr val="bg1"/>
                </a:solidFill>
                <a:effectLst>
                  <a:outerShdw blurRad="38100" dist="38100" dir="2700000" algn="tl">
                    <a:srgbClr val="000000">
                      <a:alpha val="43137"/>
                    </a:srgbClr>
                  </a:outerShdw>
                </a:effectLst>
              </a:rPr>
              <a:t>Capacity</a:t>
            </a:r>
          </a:p>
        </p:txBody>
      </p:sp>
      <p:pic>
        <p:nvPicPr>
          <p:cNvPr id="36" name="Picture 35"/>
          <p:cNvPicPr>
            <a:picLocks noChangeAspect="1"/>
          </p:cNvPicPr>
          <p:nvPr/>
        </p:nvPicPr>
        <p:blipFill>
          <a:blip r:embed="rId5"/>
          <a:stretch>
            <a:fillRect/>
          </a:stretch>
        </p:blipFill>
        <p:spPr>
          <a:xfrm>
            <a:off x="1999342" y="4789713"/>
            <a:ext cx="1409439" cy="1409439"/>
          </a:xfrm>
          <a:prstGeom prst="rect">
            <a:avLst/>
          </a:prstGeom>
        </p:spPr>
      </p:pic>
      <p:sp>
        <p:nvSpPr>
          <p:cNvPr id="37" name="Rectangle 36"/>
          <p:cNvSpPr/>
          <p:nvPr/>
        </p:nvSpPr>
        <p:spPr>
          <a:xfrm>
            <a:off x="462381" y="5063546"/>
            <a:ext cx="6096000" cy="861774"/>
          </a:xfrm>
          <a:prstGeom prst="rect">
            <a:avLst/>
          </a:prstGeom>
        </p:spPr>
        <p:txBody>
          <a:bodyPr>
            <a:spAutoFit/>
          </a:bodyPr>
          <a:lstStyle/>
          <a:p>
            <a:r>
              <a:rPr lang="en-AU" sz="2500" b="1" dirty="0">
                <a:solidFill>
                  <a:schemeClr val="bg1"/>
                </a:solidFill>
                <a:effectLst>
                  <a:outerShdw blurRad="38100" dist="38100" dir="2700000" algn="tl">
                    <a:srgbClr val="000000">
                      <a:alpha val="43137"/>
                    </a:srgbClr>
                  </a:outerShdw>
                </a:effectLst>
              </a:rPr>
              <a:t>Example </a:t>
            </a:r>
          </a:p>
          <a:p>
            <a:r>
              <a:rPr lang="en-AU" sz="2500" b="1" dirty="0">
                <a:solidFill>
                  <a:schemeClr val="bg1"/>
                </a:solidFill>
                <a:effectLst>
                  <a:outerShdw blurRad="38100" dist="38100" dir="2700000" algn="tl">
                    <a:srgbClr val="000000">
                      <a:alpha val="43137"/>
                    </a:srgbClr>
                  </a:outerShdw>
                </a:effectLst>
              </a:rPr>
              <a:t>Stimulus</a:t>
            </a:r>
            <a:endParaRPr lang="en-AU" sz="2500" dirty="0"/>
          </a:p>
        </p:txBody>
      </p:sp>
    </p:spTree>
    <p:extLst>
      <p:ext uri="{BB962C8B-B14F-4D97-AF65-F5344CB8AC3E}">
        <p14:creationId xmlns:p14="http://schemas.microsoft.com/office/powerpoint/2010/main" val="1703899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AU" b="1" dirty="0">
                <a:solidFill>
                  <a:schemeClr val="bg1"/>
                </a:solidFill>
                <a:effectLst>
                  <a:outerShdw blurRad="38100" dist="38100" dir="2700000" algn="tl">
                    <a:srgbClr val="000000">
                      <a:alpha val="43137"/>
                    </a:srgbClr>
                  </a:outerShdw>
                </a:effectLst>
              </a:rPr>
              <a:t>Estimation</a:t>
            </a:r>
          </a:p>
        </p:txBody>
      </p:sp>
      <p:pic>
        <p:nvPicPr>
          <p:cNvPr id="21" name="Picture 20"/>
          <p:cNvPicPr>
            <a:picLocks noChangeAspect="1"/>
          </p:cNvPicPr>
          <p:nvPr/>
        </p:nvPicPr>
        <p:blipFill>
          <a:blip r:embed="rId3"/>
          <a:stretch>
            <a:fillRect/>
          </a:stretch>
        </p:blipFill>
        <p:spPr>
          <a:xfrm>
            <a:off x="5605555" y="1690688"/>
            <a:ext cx="6586445" cy="4114367"/>
          </a:xfrm>
          <a:prstGeom prst="rect">
            <a:avLst/>
          </a:prstGeom>
        </p:spPr>
      </p:pic>
      <p:sp>
        <p:nvSpPr>
          <p:cNvPr id="22" name="Content Placeholder 2"/>
          <p:cNvSpPr>
            <a:spLocks noGrp="1"/>
          </p:cNvSpPr>
          <p:nvPr>
            <p:ph idx="1"/>
          </p:nvPr>
        </p:nvSpPr>
        <p:spPr>
          <a:xfrm>
            <a:off x="838200" y="1825625"/>
            <a:ext cx="4814455" cy="4351338"/>
          </a:xfrm>
        </p:spPr>
        <p:txBody>
          <a:bodyPr>
            <a:noAutofit/>
          </a:bodyPr>
          <a:lstStyle/>
          <a:p>
            <a:pPr marL="0" indent="0">
              <a:buNone/>
            </a:pPr>
            <a:r>
              <a:rPr lang="en-AU" sz="3000" dirty="0">
                <a:solidFill>
                  <a:schemeClr val="bg1"/>
                </a:solidFill>
                <a:effectLst>
                  <a:outerShdw blurRad="38100" dist="38100" dir="2700000" algn="tl">
                    <a:srgbClr val="000000">
                      <a:alpha val="43137"/>
                    </a:srgbClr>
                  </a:outerShdw>
                </a:effectLst>
              </a:rPr>
              <a:t>Ability to Quantify large item sets</a:t>
            </a:r>
          </a:p>
          <a:p>
            <a:pPr marL="0" indent="0">
              <a:buNone/>
            </a:pPr>
            <a:endParaRPr lang="en-AU" sz="3000" dirty="0">
              <a:solidFill>
                <a:schemeClr val="bg1"/>
              </a:solidFill>
              <a:effectLst>
                <a:outerShdw blurRad="38100" dist="38100" dir="2700000" algn="tl">
                  <a:srgbClr val="000000">
                    <a:alpha val="43137"/>
                  </a:srgbClr>
                </a:outerShdw>
              </a:effectLst>
            </a:endParaRPr>
          </a:p>
          <a:p>
            <a:pPr>
              <a:buFontTx/>
              <a:buChar char="-"/>
            </a:pPr>
            <a:r>
              <a:rPr lang="en-AU" sz="3000" dirty="0">
                <a:solidFill>
                  <a:schemeClr val="bg1"/>
                </a:solidFill>
                <a:effectLst>
                  <a:outerShdw blurRad="38100" dist="38100" dir="2700000" algn="tl">
                    <a:srgbClr val="000000">
                      <a:alpha val="43137"/>
                    </a:srgbClr>
                  </a:outerShdw>
                </a:effectLst>
              </a:rPr>
              <a:t>Fast and Effortless</a:t>
            </a:r>
          </a:p>
          <a:p>
            <a:pPr>
              <a:buFontTx/>
              <a:buChar char="-"/>
            </a:pPr>
            <a:r>
              <a:rPr lang="en-AU" sz="3000" dirty="0">
                <a:solidFill>
                  <a:schemeClr val="bg1"/>
                </a:solidFill>
                <a:effectLst>
                  <a:outerShdw blurRad="38100" dist="38100" dir="2700000" algn="tl">
                    <a:srgbClr val="000000">
                      <a:alpha val="43137"/>
                    </a:srgbClr>
                  </a:outerShdw>
                </a:effectLst>
              </a:rPr>
              <a:t>Low in Accuracy</a:t>
            </a:r>
          </a:p>
          <a:p>
            <a:pPr>
              <a:buFontTx/>
              <a:buChar char="-"/>
            </a:pPr>
            <a:r>
              <a:rPr lang="en-AU" sz="3000" dirty="0">
                <a:solidFill>
                  <a:schemeClr val="bg1"/>
                </a:solidFill>
                <a:effectLst>
                  <a:outerShdw blurRad="38100" dist="38100" dir="2700000" algn="tl">
                    <a:srgbClr val="000000">
                      <a:alpha val="43137"/>
                    </a:srgbClr>
                  </a:outerShdw>
                </a:effectLst>
              </a:rPr>
              <a:t>Quantifies multiple items simultaneously</a:t>
            </a:r>
          </a:p>
        </p:txBody>
      </p:sp>
    </p:spTree>
    <p:extLst>
      <p:ext uri="{BB962C8B-B14F-4D97-AF65-F5344CB8AC3E}">
        <p14:creationId xmlns:p14="http://schemas.microsoft.com/office/powerpoint/2010/main" val="34383547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AU" b="1" dirty="0">
                <a:solidFill>
                  <a:schemeClr val="bg1"/>
                </a:solidFill>
                <a:effectLst>
                  <a:outerShdw blurRad="38100" dist="38100" dir="2700000" algn="tl">
                    <a:srgbClr val="000000">
                      <a:alpha val="43137"/>
                    </a:srgbClr>
                  </a:outerShdw>
                </a:effectLst>
              </a:rPr>
              <a:t>Estimation Systems</a:t>
            </a:r>
          </a:p>
        </p:txBody>
      </p:sp>
      <p:sp>
        <p:nvSpPr>
          <p:cNvPr id="22" name="Content Placeholder 2"/>
          <p:cNvSpPr>
            <a:spLocks noGrp="1"/>
          </p:cNvSpPr>
          <p:nvPr>
            <p:ph idx="1"/>
          </p:nvPr>
        </p:nvSpPr>
        <p:spPr>
          <a:xfrm>
            <a:off x="838200" y="1825625"/>
            <a:ext cx="4814455" cy="4351338"/>
          </a:xfrm>
        </p:spPr>
        <p:txBody>
          <a:bodyPr>
            <a:noAutofit/>
          </a:bodyPr>
          <a:lstStyle/>
          <a:p>
            <a:pPr marL="0" indent="0">
              <a:buNone/>
            </a:pPr>
            <a:r>
              <a:rPr lang="en-AU" sz="3000" dirty="0">
                <a:solidFill>
                  <a:schemeClr val="bg1"/>
                </a:solidFill>
                <a:effectLst>
                  <a:outerShdw blurRad="38100" dist="38100" dir="2700000" algn="tl">
                    <a:srgbClr val="000000">
                      <a:alpha val="43137"/>
                    </a:srgbClr>
                  </a:outerShdw>
                </a:effectLst>
              </a:rPr>
              <a:t>Used to quantify and compare two large item sets</a:t>
            </a:r>
          </a:p>
          <a:p>
            <a:pPr marL="0" indent="0">
              <a:buNone/>
            </a:pPr>
            <a:r>
              <a:rPr lang="en-AU" sz="3000" dirty="0">
                <a:solidFill>
                  <a:schemeClr val="bg1"/>
                </a:solidFill>
                <a:effectLst>
                  <a:outerShdw blurRad="38100" dist="38100" dir="2700000" algn="tl">
                    <a:srgbClr val="000000">
                      <a:alpha val="43137"/>
                    </a:srgbClr>
                  </a:outerShdw>
                </a:effectLst>
              </a:rPr>
              <a:t>e.g. Inauguration Crowds</a:t>
            </a:r>
          </a:p>
          <a:p>
            <a:pPr marL="0" indent="0">
              <a:buNone/>
            </a:pPr>
            <a:endParaRPr lang="en-AU" sz="3000" dirty="0">
              <a:solidFill>
                <a:schemeClr val="bg1"/>
              </a:solidFill>
              <a:effectLst>
                <a:outerShdw blurRad="38100" dist="38100" dir="2700000" algn="tl">
                  <a:srgbClr val="000000">
                    <a:alpha val="43137"/>
                  </a:srgbClr>
                </a:outerShdw>
              </a:effectLst>
            </a:endParaRPr>
          </a:p>
          <a:p>
            <a:pPr marL="0" indent="0">
              <a:buNone/>
            </a:pPr>
            <a:r>
              <a:rPr lang="en-AU" sz="3000" dirty="0">
                <a:solidFill>
                  <a:schemeClr val="bg1"/>
                </a:solidFill>
                <a:effectLst>
                  <a:outerShdw blurRad="38100" dist="38100" dir="2700000" algn="tl">
                    <a:srgbClr val="000000">
                      <a:alpha val="43137"/>
                    </a:srgbClr>
                  </a:outerShdw>
                </a:effectLst>
              </a:rPr>
              <a:t>Ability known to be found in </a:t>
            </a:r>
            <a:r>
              <a:rPr lang="en-AU" sz="3000" u="sng" dirty="0">
                <a:solidFill>
                  <a:schemeClr val="bg1"/>
                </a:solidFill>
                <a:effectLst>
                  <a:outerShdw blurRad="38100" dist="38100" dir="2700000" algn="tl">
                    <a:srgbClr val="000000">
                      <a:alpha val="43137"/>
                    </a:srgbClr>
                  </a:outerShdw>
                </a:effectLst>
              </a:rPr>
              <a:t>most</a:t>
            </a:r>
            <a:r>
              <a:rPr lang="en-AU" sz="3000" dirty="0">
                <a:solidFill>
                  <a:schemeClr val="bg1"/>
                </a:solidFill>
                <a:effectLst>
                  <a:outerShdw blurRad="38100" dist="38100" dir="2700000" algn="tl">
                    <a:srgbClr val="000000">
                      <a:alpha val="43137"/>
                    </a:srgbClr>
                  </a:outerShdw>
                </a:effectLst>
              </a:rPr>
              <a:t> humans</a:t>
            </a:r>
          </a:p>
          <a:p>
            <a:pPr marL="0" indent="0">
              <a:buNone/>
            </a:pPr>
            <a:endParaRPr lang="en-AU" sz="3000" dirty="0">
              <a:solidFill>
                <a:schemeClr val="bg1"/>
              </a:solidFill>
              <a:effectLst>
                <a:outerShdw blurRad="38100" dist="38100" dir="2700000" algn="tl">
                  <a:srgbClr val="000000">
                    <a:alpha val="43137"/>
                  </a:srgbClr>
                </a:outerShdw>
              </a:effectLst>
            </a:endParaRP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3516" y="1319242"/>
            <a:ext cx="5970964" cy="3981420"/>
          </a:xfrm>
          <a:prstGeom prst="rect">
            <a:avLst/>
          </a:prstGeom>
        </p:spPr>
      </p:pic>
    </p:spTree>
    <p:extLst>
      <p:ext uri="{BB962C8B-B14F-4D97-AF65-F5344CB8AC3E}">
        <p14:creationId xmlns:p14="http://schemas.microsoft.com/office/powerpoint/2010/main" val="302793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solidFill>
                  <a:schemeClr val="bg1"/>
                </a:solidFill>
                <a:effectLst>
                  <a:outerShdw blurRad="38100" dist="38100" dir="2700000" algn="tl">
                    <a:srgbClr val="000000">
                      <a:alpha val="43137"/>
                    </a:srgbClr>
                  </a:outerShdw>
                </a:effectLst>
              </a:rPr>
              <a:t>Estimation Systems</a:t>
            </a:r>
          </a:p>
        </p:txBody>
      </p:sp>
      <p:pic>
        <p:nvPicPr>
          <p:cNvPr id="4" name="Picture 3"/>
          <p:cNvPicPr>
            <a:picLocks noChangeAspect="1"/>
          </p:cNvPicPr>
          <p:nvPr/>
        </p:nvPicPr>
        <p:blipFill rotWithShape="1">
          <a:blip r:embed="rId3"/>
          <a:srcRect b="33399"/>
          <a:stretch/>
        </p:blipFill>
        <p:spPr>
          <a:xfrm>
            <a:off x="4293704" y="1590214"/>
            <a:ext cx="7315200" cy="4452777"/>
          </a:xfrm>
          <a:prstGeom prst="rect">
            <a:avLst/>
          </a:prstGeom>
          <a:solidFill>
            <a:schemeClr val="bg1"/>
          </a:solidFill>
        </p:spPr>
      </p:pic>
      <p:sp>
        <p:nvSpPr>
          <p:cNvPr id="5" name="Content Placeholder 2"/>
          <p:cNvSpPr>
            <a:spLocks noGrp="1"/>
          </p:cNvSpPr>
          <p:nvPr>
            <p:ph idx="1"/>
          </p:nvPr>
        </p:nvSpPr>
        <p:spPr>
          <a:xfrm>
            <a:off x="838200" y="1825625"/>
            <a:ext cx="10088880" cy="4351338"/>
          </a:xfrm>
        </p:spPr>
        <p:txBody>
          <a:bodyPr>
            <a:noAutofit/>
          </a:bodyPr>
          <a:lstStyle/>
          <a:p>
            <a:pPr marL="0" indent="0">
              <a:buNone/>
            </a:pPr>
            <a:r>
              <a:rPr lang="en-AU" sz="3000" b="1" dirty="0">
                <a:solidFill>
                  <a:schemeClr val="bg1"/>
                </a:solidFill>
                <a:effectLst>
                  <a:outerShdw blurRad="38100" dist="38100" dir="2700000" algn="tl">
                    <a:srgbClr val="000000">
                      <a:alpha val="43137"/>
                    </a:srgbClr>
                  </a:outerShdw>
                </a:effectLst>
              </a:rPr>
              <a:t>Architecture</a:t>
            </a:r>
          </a:p>
          <a:p>
            <a:pPr marL="0" indent="0">
              <a:buNone/>
            </a:pPr>
            <a:r>
              <a:rPr lang="en-AU" sz="3000" dirty="0">
                <a:solidFill>
                  <a:schemeClr val="bg1"/>
                </a:solidFill>
                <a:effectLst>
                  <a:outerShdw blurRad="38100" dist="38100" dir="2700000" algn="tl">
                    <a:srgbClr val="000000">
                      <a:alpha val="43137"/>
                    </a:srgbClr>
                  </a:outerShdw>
                </a:effectLst>
              </a:rPr>
              <a:t>Parallel vs. Serial</a:t>
            </a:r>
          </a:p>
          <a:p>
            <a:pPr marL="0" indent="0">
              <a:buNone/>
            </a:pPr>
            <a:endParaRPr lang="en-AU" sz="3000" dirty="0">
              <a:solidFill>
                <a:schemeClr val="bg1"/>
              </a:solidFill>
              <a:effectLst>
                <a:outerShdw blurRad="38100" dist="38100" dir="2700000" algn="tl">
                  <a:srgbClr val="000000">
                    <a:alpha val="43137"/>
                  </a:srgbClr>
                </a:outerShdw>
              </a:effectLst>
            </a:endParaRPr>
          </a:p>
          <a:p>
            <a:pPr marL="0" indent="0">
              <a:buNone/>
            </a:pPr>
            <a:r>
              <a:rPr lang="en-AU" sz="3000" b="1" dirty="0">
                <a:solidFill>
                  <a:schemeClr val="bg1"/>
                </a:solidFill>
                <a:effectLst>
                  <a:outerShdw blurRad="38100" dist="38100" dir="2700000" algn="tl">
                    <a:srgbClr val="000000">
                      <a:alpha val="43137"/>
                    </a:srgbClr>
                  </a:outerShdw>
                </a:effectLst>
              </a:rPr>
              <a:t>Capacity</a:t>
            </a:r>
          </a:p>
          <a:p>
            <a:pPr marL="0" indent="0">
              <a:buNone/>
            </a:pPr>
            <a:r>
              <a:rPr lang="en-AU" sz="3000" dirty="0">
                <a:solidFill>
                  <a:schemeClr val="bg1"/>
                </a:solidFill>
                <a:effectLst>
                  <a:outerShdw blurRad="38100" dist="38100" dir="2700000" algn="tl">
                    <a:srgbClr val="000000">
                      <a:alpha val="43137"/>
                    </a:srgbClr>
                  </a:outerShdw>
                </a:effectLst>
              </a:rPr>
              <a:t>Limited – Slows with additional workload</a:t>
            </a:r>
          </a:p>
          <a:p>
            <a:pPr marL="0" indent="0">
              <a:buNone/>
            </a:pPr>
            <a:r>
              <a:rPr lang="en-AU" sz="3000" dirty="0">
                <a:solidFill>
                  <a:schemeClr val="bg1"/>
                </a:solidFill>
                <a:effectLst>
                  <a:outerShdw blurRad="38100" dist="38100" dir="2700000" algn="tl">
                    <a:srgbClr val="000000">
                      <a:alpha val="43137"/>
                    </a:srgbClr>
                  </a:outerShdw>
                </a:effectLst>
              </a:rPr>
              <a:t>Unlimited – Unaffected by additional workload</a:t>
            </a:r>
          </a:p>
          <a:p>
            <a:pPr marL="0" indent="0">
              <a:buNone/>
            </a:pPr>
            <a:endParaRPr lang="en-AU" sz="3000" dirty="0">
              <a:solidFill>
                <a:schemeClr val="bg1"/>
              </a:solidFill>
              <a:effectLst>
                <a:outerShdw blurRad="38100" dist="38100" dir="2700000" algn="tl">
                  <a:srgbClr val="000000">
                    <a:alpha val="43137"/>
                  </a:srgbClr>
                </a:outerShdw>
              </a:effectLst>
            </a:endParaRPr>
          </a:p>
          <a:p>
            <a:pPr marL="0" indent="0">
              <a:buNone/>
            </a:pPr>
            <a:r>
              <a:rPr lang="en-AU" sz="3000" b="1" dirty="0">
                <a:solidFill>
                  <a:schemeClr val="bg1"/>
                </a:solidFill>
                <a:effectLst>
                  <a:outerShdw blurRad="38100" dist="38100" dir="2700000" algn="tl">
                    <a:srgbClr val="000000">
                      <a:alpha val="43137"/>
                    </a:srgbClr>
                  </a:outerShdw>
                </a:effectLst>
              </a:rPr>
              <a:t>Model Mimicry</a:t>
            </a:r>
            <a:r>
              <a:rPr lang="en-AU" sz="3000" dirty="0">
                <a:solidFill>
                  <a:schemeClr val="bg1"/>
                </a:solidFill>
                <a:effectLst>
                  <a:outerShdw blurRad="38100" dist="38100" dir="2700000" algn="tl">
                    <a:srgbClr val="000000">
                      <a:alpha val="43137"/>
                    </a:srgbClr>
                  </a:outerShdw>
                </a:effectLst>
              </a:rPr>
              <a:t> - Unlimited Serial = Limited Parallel mean RT</a:t>
            </a:r>
          </a:p>
        </p:txBody>
      </p:sp>
    </p:spTree>
    <p:extLst>
      <p:ext uri="{BB962C8B-B14F-4D97-AF65-F5344CB8AC3E}">
        <p14:creationId xmlns:p14="http://schemas.microsoft.com/office/powerpoint/2010/main" val="153004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b="1" dirty="0">
                <a:solidFill>
                  <a:schemeClr val="bg1"/>
                </a:solidFill>
                <a:effectLst>
                  <a:outerShdw blurRad="38100" dist="38100" dir="2700000" algn="tl">
                    <a:srgbClr val="000000">
                      <a:alpha val="43137"/>
                    </a:srgbClr>
                  </a:outerShdw>
                </a:effectLst>
              </a:rPr>
              <a:t>Estimation Systems – </a:t>
            </a:r>
            <a:r>
              <a:rPr lang="en-AU" b="1" dirty="0" err="1">
                <a:solidFill>
                  <a:schemeClr val="bg1"/>
                </a:solidFill>
                <a:effectLst>
                  <a:outerShdw blurRad="38100" dist="38100" dir="2700000" algn="tl">
                    <a:srgbClr val="000000">
                      <a:alpha val="43137"/>
                    </a:srgbClr>
                  </a:outerShdw>
                </a:effectLst>
              </a:rPr>
              <a:t>Halberda</a:t>
            </a:r>
            <a:r>
              <a:rPr lang="en-AU" b="1" dirty="0">
                <a:solidFill>
                  <a:schemeClr val="bg1"/>
                </a:solidFill>
                <a:effectLst>
                  <a:outerShdw blurRad="38100" dist="38100" dir="2700000" algn="tl">
                    <a:srgbClr val="000000">
                      <a:alpha val="43137"/>
                    </a:srgbClr>
                  </a:outerShdw>
                </a:effectLst>
              </a:rPr>
              <a:t> et al. (2006)</a:t>
            </a:r>
          </a:p>
        </p:txBody>
      </p:sp>
      <p:sp>
        <p:nvSpPr>
          <p:cNvPr id="48" name="Content Placeholder 4"/>
          <p:cNvSpPr txBox="1">
            <a:spLocks/>
          </p:cNvSpPr>
          <p:nvPr/>
        </p:nvSpPr>
        <p:spPr>
          <a:xfrm>
            <a:off x="1496005" y="1556743"/>
            <a:ext cx="3503216" cy="6486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AU" sz="2600" dirty="0">
                <a:solidFill>
                  <a:schemeClr val="bg1"/>
                </a:solidFill>
                <a:effectLst>
                  <a:outerShdw blurRad="38100" dist="38100" dir="2700000" algn="tl">
                    <a:srgbClr val="000000">
                      <a:alpha val="43137"/>
                    </a:srgbClr>
                  </a:outerShdw>
                </a:effectLst>
              </a:rPr>
              <a:t>Pre Cue Trial</a:t>
            </a:r>
          </a:p>
        </p:txBody>
      </p:sp>
      <p:cxnSp>
        <p:nvCxnSpPr>
          <p:cNvPr id="51" name="Straight Connector 50"/>
          <p:cNvCxnSpPr/>
          <p:nvPr/>
        </p:nvCxnSpPr>
        <p:spPr>
          <a:xfrm flipH="1">
            <a:off x="6029738" y="1560250"/>
            <a:ext cx="0" cy="4680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4" name="Content Placeholder 4"/>
          <p:cNvSpPr>
            <a:spLocks noGrp="1"/>
          </p:cNvSpPr>
          <p:nvPr>
            <p:ph idx="1"/>
          </p:nvPr>
        </p:nvSpPr>
        <p:spPr>
          <a:xfrm>
            <a:off x="6536641" y="1918387"/>
            <a:ext cx="4895505" cy="4351338"/>
          </a:xfrm>
        </p:spPr>
        <p:txBody>
          <a:bodyPr>
            <a:normAutofit/>
          </a:bodyPr>
          <a:lstStyle/>
          <a:p>
            <a:pPr marL="0" indent="0">
              <a:buNone/>
            </a:pPr>
            <a:r>
              <a:rPr lang="en-AU" dirty="0">
                <a:solidFill>
                  <a:schemeClr val="bg1"/>
                </a:solidFill>
              </a:rPr>
              <a:t>- Compared Pre Cue and Post Cue conditions</a:t>
            </a:r>
          </a:p>
          <a:p>
            <a:pPr marL="0" indent="0">
              <a:buNone/>
            </a:pPr>
            <a:endParaRPr lang="en-AU" dirty="0">
              <a:solidFill>
                <a:schemeClr val="bg1"/>
              </a:solidFill>
            </a:endParaRPr>
          </a:p>
          <a:p>
            <a:pPr>
              <a:buFontTx/>
              <a:buChar char="-"/>
            </a:pPr>
            <a:r>
              <a:rPr lang="en-AU" dirty="0">
                <a:solidFill>
                  <a:schemeClr val="bg1"/>
                </a:solidFill>
              </a:rPr>
              <a:t>No significant difference in Mean RT for Three or Fewer Item Sets</a:t>
            </a:r>
          </a:p>
          <a:p>
            <a:pPr>
              <a:buFontTx/>
              <a:buChar char="-"/>
            </a:pPr>
            <a:endParaRPr lang="en-AU" dirty="0">
              <a:solidFill>
                <a:schemeClr val="bg1"/>
              </a:solidFill>
            </a:endParaRPr>
          </a:p>
          <a:p>
            <a:pPr>
              <a:buFontTx/>
              <a:buChar char="-"/>
            </a:pPr>
            <a:r>
              <a:rPr lang="en-AU" dirty="0">
                <a:solidFill>
                  <a:schemeClr val="bg1"/>
                </a:solidFill>
              </a:rPr>
              <a:t>Concluded Parallel Estimation System</a:t>
            </a:r>
          </a:p>
        </p:txBody>
      </p:sp>
      <p:pic>
        <p:nvPicPr>
          <p:cNvPr id="55" name="Picture 54"/>
          <p:cNvPicPr>
            <a:picLocks noChangeAspect="1"/>
          </p:cNvPicPr>
          <p:nvPr/>
        </p:nvPicPr>
        <p:blipFill>
          <a:blip r:embed="rId3"/>
          <a:stretch>
            <a:fillRect/>
          </a:stretch>
        </p:blipFill>
        <p:spPr>
          <a:xfrm>
            <a:off x="247341" y="2205410"/>
            <a:ext cx="5311945" cy="4211997"/>
          </a:xfrm>
          <a:prstGeom prst="rect">
            <a:avLst/>
          </a:prstGeom>
        </p:spPr>
      </p:pic>
    </p:spTree>
    <p:extLst>
      <p:ext uri="{BB962C8B-B14F-4D97-AF65-F5344CB8AC3E}">
        <p14:creationId xmlns:p14="http://schemas.microsoft.com/office/powerpoint/2010/main" val="941568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AU" b="1" dirty="0">
                <a:solidFill>
                  <a:schemeClr val="bg1"/>
                </a:solidFill>
                <a:effectLst>
                  <a:outerShdw blurRad="38100" dist="38100" dir="2700000" algn="tl">
                    <a:srgbClr val="000000">
                      <a:alpha val="43137"/>
                    </a:srgbClr>
                  </a:outerShdw>
                </a:effectLst>
              </a:rPr>
              <a:t>Current Aims</a:t>
            </a:r>
          </a:p>
        </p:txBody>
      </p:sp>
      <p:sp>
        <p:nvSpPr>
          <p:cNvPr id="22" name="Content Placeholder 2"/>
          <p:cNvSpPr>
            <a:spLocks noGrp="1"/>
          </p:cNvSpPr>
          <p:nvPr>
            <p:ph idx="1"/>
          </p:nvPr>
        </p:nvSpPr>
        <p:spPr>
          <a:xfrm>
            <a:off x="838200" y="1825625"/>
            <a:ext cx="8968740" cy="4351338"/>
          </a:xfrm>
        </p:spPr>
        <p:txBody>
          <a:bodyPr>
            <a:noAutofit/>
          </a:bodyPr>
          <a:lstStyle/>
          <a:p>
            <a:pPr marL="0" indent="0">
              <a:buNone/>
            </a:pPr>
            <a:r>
              <a:rPr lang="en-AU" sz="3000" dirty="0">
                <a:solidFill>
                  <a:schemeClr val="bg1"/>
                </a:solidFill>
                <a:effectLst>
                  <a:outerShdw blurRad="38100" dist="38100" dir="2700000" algn="tl">
                    <a:srgbClr val="000000">
                      <a:alpha val="43137"/>
                    </a:srgbClr>
                  </a:outerShdw>
                </a:effectLst>
              </a:rPr>
              <a:t>- Directly measure </a:t>
            </a:r>
            <a:r>
              <a:rPr lang="en-AU" sz="3000" b="1" dirty="0">
                <a:solidFill>
                  <a:schemeClr val="bg1"/>
                </a:solidFill>
                <a:effectLst>
                  <a:outerShdw blurRad="38100" dist="38100" dir="2700000" algn="tl">
                    <a:srgbClr val="000000">
                      <a:alpha val="43137"/>
                    </a:srgbClr>
                  </a:outerShdw>
                </a:effectLst>
              </a:rPr>
              <a:t>Estimation</a:t>
            </a:r>
            <a:r>
              <a:rPr lang="en-AU" sz="3000" dirty="0">
                <a:solidFill>
                  <a:schemeClr val="bg1"/>
                </a:solidFill>
                <a:effectLst>
                  <a:outerShdw blurRad="38100" dist="38100" dir="2700000" algn="tl">
                    <a:srgbClr val="000000">
                      <a:alpha val="43137"/>
                    </a:srgbClr>
                  </a:outerShdw>
                </a:effectLst>
              </a:rPr>
              <a:t> </a:t>
            </a:r>
            <a:r>
              <a:rPr lang="en-AU" sz="3000" b="1" dirty="0">
                <a:solidFill>
                  <a:schemeClr val="bg1"/>
                </a:solidFill>
                <a:effectLst>
                  <a:outerShdw blurRad="38100" dist="38100" dir="2700000" algn="tl">
                    <a:srgbClr val="000000">
                      <a:alpha val="43137"/>
                    </a:srgbClr>
                  </a:outerShdw>
                </a:effectLst>
              </a:rPr>
              <a:t>Systems Capacity</a:t>
            </a:r>
          </a:p>
          <a:p>
            <a:pPr marL="0" indent="0">
              <a:buNone/>
            </a:pPr>
            <a:endParaRPr lang="en-AU" dirty="0">
              <a:solidFill>
                <a:schemeClr val="bg1"/>
              </a:solidFill>
              <a:effectLst>
                <a:outerShdw blurRad="38100" dist="38100" dir="2700000" algn="tl">
                  <a:srgbClr val="000000">
                    <a:alpha val="43137"/>
                  </a:srgbClr>
                </a:outerShdw>
              </a:effectLst>
            </a:endParaRPr>
          </a:p>
          <a:p>
            <a:pPr marL="0" indent="0">
              <a:buNone/>
            </a:pPr>
            <a:r>
              <a:rPr lang="en-AU" sz="3000" dirty="0">
                <a:solidFill>
                  <a:schemeClr val="bg1"/>
                </a:solidFill>
                <a:effectLst>
                  <a:outerShdw blurRad="38100" dist="38100" dir="2700000" algn="tl">
                    <a:srgbClr val="000000">
                      <a:alpha val="43137"/>
                    </a:srgbClr>
                  </a:outerShdw>
                </a:effectLst>
              </a:rPr>
              <a:t>- Directly measure </a:t>
            </a:r>
            <a:r>
              <a:rPr lang="en-AU" sz="3000" b="1" dirty="0">
                <a:solidFill>
                  <a:schemeClr val="bg1"/>
                </a:solidFill>
                <a:effectLst>
                  <a:outerShdw blurRad="38100" dist="38100" dir="2700000" algn="tl">
                    <a:srgbClr val="000000">
                      <a:alpha val="43137"/>
                    </a:srgbClr>
                  </a:outerShdw>
                </a:effectLst>
              </a:rPr>
              <a:t>Estimation</a:t>
            </a:r>
            <a:r>
              <a:rPr lang="en-AU" sz="3000" dirty="0">
                <a:solidFill>
                  <a:schemeClr val="bg1"/>
                </a:solidFill>
                <a:effectLst>
                  <a:outerShdw blurRad="38100" dist="38100" dir="2700000" algn="tl">
                    <a:srgbClr val="000000">
                      <a:alpha val="43137"/>
                    </a:srgbClr>
                  </a:outerShdw>
                </a:effectLst>
              </a:rPr>
              <a:t> </a:t>
            </a:r>
            <a:r>
              <a:rPr lang="en-AU" sz="3000" b="1" dirty="0">
                <a:solidFill>
                  <a:schemeClr val="bg1"/>
                </a:solidFill>
                <a:effectLst>
                  <a:outerShdw blurRad="38100" dist="38100" dir="2700000" algn="tl">
                    <a:srgbClr val="000000">
                      <a:alpha val="43137"/>
                    </a:srgbClr>
                  </a:outerShdw>
                </a:effectLst>
              </a:rPr>
              <a:t>Systems Architecture</a:t>
            </a:r>
          </a:p>
          <a:p>
            <a:pPr marL="0" indent="0">
              <a:buNone/>
            </a:pPr>
            <a:endParaRPr lang="en-AU" sz="2000" dirty="0">
              <a:solidFill>
                <a:schemeClr val="bg1"/>
              </a:solidFill>
              <a:effectLst>
                <a:outerShdw blurRad="38100" dist="38100" dir="2700000" algn="tl">
                  <a:srgbClr val="000000">
                    <a:alpha val="43137"/>
                  </a:srgbClr>
                </a:outerShdw>
              </a:effectLst>
            </a:endParaRPr>
          </a:p>
          <a:p>
            <a:pPr>
              <a:buFontTx/>
              <a:buChar char="-"/>
            </a:pPr>
            <a:r>
              <a:rPr lang="en-AU" sz="3000" dirty="0">
                <a:solidFill>
                  <a:schemeClr val="bg1"/>
                </a:solidFill>
                <a:effectLst>
                  <a:outerShdw blurRad="38100" dist="38100" dir="2700000" algn="tl">
                    <a:srgbClr val="000000">
                      <a:alpha val="43137"/>
                    </a:srgbClr>
                  </a:outerShdw>
                </a:effectLst>
              </a:rPr>
              <a:t>Assess whether differentiating items on the basis of </a:t>
            </a:r>
            <a:r>
              <a:rPr lang="en-AU" sz="3000" b="1" dirty="0">
                <a:solidFill>
                  <a:schemeClr val="bg1"/>
                </a:solidFill>
                <a:effectLst>
                  <a:outerShdw blurRad="38100" dist="38100" dir="2700000" algn="tl">
                    <a:srgbClr val="000000">
                      <a:alpha val="43137"/>
                    </a:srgbClr>
                  </a:outerShdw>
                </a:effectLst>
              </a:rPr>
              <a:t>Shared Colour</a:t>
            </a:r>
            <a:r>
              <a:rPr lang="en-AU" sz="3000" dirty="0">
                <a:solidFill>
                  <a:schemeClr val="bg1"/>
                </a:solidFill>
                <a:effectLst>
                  <a:outerShdw blurRad="38100" dist="38100" dir="2700000" algn="tl">
                    <a:srgbClr val="000000">
                      <a:alpha val="43137"/>
                    </a:srgbClr>
                  </a:outerShdw>
                </a:effectLst>
              </a:rPr>
              <a:t> is an </a:t>
            </a:r>
            <a:r>
              <a:rPr lang="en-AU" sz="3000" b="1" dirty="0">
                <a:solidFill>
                  <a:schemeClr val="bg1"/>
                </a:solidFill>
                <a:effectLst>
                  <a:outerShdw blurRad="38100" dist="38100" dir="2700000" algn="tl">
                    <a:srgbClr val="000000">
                      <a:alpha val="43137"/>
                    </a:srgbClr>
                  </a:outerShdw>
                </a:effectLst>
              </a:rPr>
              <a:t>Unlimited Capacity Process</a:t>
            </a:r>
          </a:p>
        </p:txBody>
      </p:sp>
    </p:spTree>
    <p:extLst>
      <p:ext uri="{BB962C8B-B14F-4D97-AF65-F5344CB8AC3E}">
        <p14:creationId xmlns:p14="http://schemas.microsoft.com/office/powerpoint/2010/main" val="1496187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6"/>
          <p:cNvSpPr>
            <a:spLocks noGrp="1"/>
          </p:cNvSpPr>
          <p:nvPr>
            <p:ph type="title"/>
          </p:nvPr>
        </p:nvSpPr>
        <p:spPr>
          <a:xfrm>
            <a:off x="838200" y="365125"/>
            <a:ext cx="10515600" cy="1325563"/>
          </a:xfrm>
        </p:spPr>
        <p:txBody>
          <a:bodyPr/>
          <a:lstStyle/>
          <a:p>
            <a:r>
              <a:rPr lang="en-AU" b="1" dirty="0">
                <a:solidFill>
                  <a:schemeClr val="bg1"/>
                </a:solidFill>
                <a:effectLst>
                  <a:outerShdw blurRad="38100" dist="38100" dir="2700000" algn="tl">
                    <a:srgbClr val="000000">
                      <a:alpha val="43137"/>
                    </a:srgbClr>
                  </a:outerShdw>
                </a:effectLst>
              </a:rPr>
              <a:t>Systems </a:t>
            </a:r>
            <a:r>
              <a:rPr lang="en-AU" b="1">
                <a:solidFill>
                  <a:schemeClr val="bg1"/>
                </a:solidFill>
                <a:effectLst>
                  <a:outerShdw blurRad="38100" dist="38100" dir="2700000" algn="tl">
                    <a:srgbClr val="000000">
                      <a:alpha val="43137"/>
                    </a:srgbClr>
                  </a:outerShdw>
                </a:effectLst>
              </a:rPr>
              <a:t>Factorial Technology (SFT)</a:t>
            </a:r>
            <a:endParaRPr lang="en-AU" b="1" dirty="0">
              <a:solidFill>
                <a:schemeClr val="bg1"/>
              </a:solidFill>
              <a:effectLst>
                <a:outerShdw blurRad="38100" dist="38100" dir="2700000" algn="tl">
                  <a:srgbClr val="000000">
                    <a:alpha val="43137"/>
                  </a:srgbClr>
                </a:outerShdw>
              </a:effectLst>
            </a:endParaRPr>
          </a:p>
        </p:txBody>
      </p:sp>
      <p:grpSp>
        <p:nvGrpSpPr>
          <p:cNvPr id="12" name="Group 11"/>
          <p:cNvGrpSpPr/>
          <p:nvPr/>
        </p:nvGrpSpPr>
        <p:grpSpPr>
          <a:xfrm>
            <a:off x="4997115" y="1639961"/>
            <a:ext cx="6526783" cy="5157609"/>
            <a:chOff x="1153984" y="1528145"/>
            <a:chExt cx="6526783" cy="5157609"/>
          </a:xfrm>
        </p:grpSpPr>
        <p:sp>
          <p:nvSpPr>
            <p:cNvPr id="3" name="Rectangle 2"/>
            <p:cNvSpPr/>
            <p:nvPr/>
          </p:nvSpPr>
          <p:spPr>
            <a:xfrm>
              <a:off x="4354994" y="1528913"/>
              <a:ext cx="3325773" cy="515222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l="67958" t="29422" r="3332" b="29161"/>
            <a:stretch/>
          </p:blipFill>
          <p:spPr>
            <a:xfrm>
              <a:off x="4702254" y="2160104"/>
              <a:ext cx="2707170" cy="1696280"/>
            </a:xfrm>
            <a:prstGeom prst="rect">
              <a:avLst/>
            </a:prstGeom>
          </p:spPr>
        </p:pic>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36386" t="29482" r="34902" b="29374"/>
            <a:stretch/>
          </p:blipFill>
          <p:spPr>
            <a:xfrm>
              <a:off x="4674246" y="4477852"/>
              <a:ext cx="2707170" cy="1644651"/>
            </a:xfrm>
            <a:prstGeom prst="rect">
              <a:avLst/>
            </a:prstGeom>
          </p:spPr>
        </p:pic>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3769" r="49635"/>
            <a:stretch/>
          </p:blipFill>
          <p:spPr>
            <a:xfrm>
              <a:off x="1153984" y="1528145"/>
              <a:ext cx="3201010" cy="5157609"/>
            </a:xfrm>
            <a:prstGeom prst="rect">
              <a:avLst/>
            </a:prstGeom>
          </p:spPr>
        </p:pic>
        <p:sp>
          <p:nvSpPr>
            <p:cNvPr id="4" name="TextBox 3"/>
            <p:cNvSpPr txBox="1"/>
            <p:nvPr/>
          </p:nvSpPr>
          <p:spPr>
            <a:xfrm>
              <a:off x="4834587" y="1759968"/>
              <a:ext cx="2386487" cy="477054"/>
            </a:xfrm>
            <a:prstGeom prst="rect">
              <a:avLst/>
            </a:prstGeom>
            <a:noFill/>
          </p:spPr>
          <p:txBody>
            <a:bodyPr wrap="none" rtlCol="0">
              <a:spAutoFit/>
            </a:bodyPr>
            <a:lstStyle/>
            <a:p>
              <a:r>
                <a:rPr lang="en-AU" sz="2500" b="1" dirty="0"/>
                <a:t>Limited Capacity</a:t>
              </a:r>
            </a:p>
          </p:txBody>
        </p:sp>
        <p:sp>
          <p:nvSpPr>
            <p:cNvPr id="11" name="TextBox 10"/>
            <p:cNvSpPr txBox="1"/>
            <p:nvPr/>
          </p:nvSpPr>
          <p:spPr>
            <a:xfrm>
              <a:off x="4671122" y="4031245"/>
              <a:ext cx="2710294" cy="477054"/>
            </a:xfrm>
            <a:prstGeom prst="rect">
              <a:avLst/>
            </a:prstGeom>
            <a:noFill/>
          </p:spPr>
          <p:txBody>
            <a:bodyPr wrap="none" rtlCol="0">
              <a:spAutoFit/>
            </a:bodyPr>
            <a:lstStyle/>
            <a:p>
              <a:r>
                <a:rPr lang="en-AU" sz="2500" b="1" dirty="0"/>
                <a:t>Unlimited Capacity</a:t>
              </a:r>
            </a:p>
          </p:txBody>
        </p:sp>
        <p:sp>
          <p:nvSpPr>
            <p:cNvPr id="10" name="TextBox 9"/>
            <p:cNvSpPr txBox="1"/>
            <p:nvPr/>
          </p:nvSpPr>
          <p:spPr>
            <a:xfrm rot="16200000">
              <a:off x="4265896" y="2736273"/>
              <a:ext cx="579005" cy="369332"/>
            </a:xfrm>
            <a:prstGeom prst="rect">
              <a:avLst/>
            </a:prstGeom>
            <a:noFill/>
          </p:spPr>
          <p:txBody>
            <a:bodyPr wrap="none" rtlCol="0">
              <a:spAutoFit/>
            </a:bodyPr>
            <a:lstStyle/>
            <a:p>
              <a:r>
                <a:rPr lang="en-AU" dirty="0"/>
                <a:t>C (</a:t>
              </a:r>
              <a:r>
                <a:rPr lang="en-AU" i="1" dirty="0"/>
                <a:t>t</a:t>
              </a:r>
              <a:r>
                <a:rPr lang="en-AU" dirty="0"/>
                <a:t>)</a:t>
              </a:r>
            </a:p>
          </p:txBody>
        </p:sp>
        <p:sp>
          <p:nvSpPr>
            <p:cNvPr id="13" name="TextBox 12"/>
            <p:cNvSpPr txBox="1"/>
            <p:nvPr/>
          </p:nvSpPr>
          <p:spPr>
            <a:xfrm rot="16200000">
              <a:off x="4265896" y="5059899"/>
              <a:ext cx="579005" cy="369332"/>
            </a:xfrm>
            <a:prstGeom prst="rect">
              <a:avLst/>
            </a:prstGeom>
            <a:noFill/>
          </p:spPr>
          <p:txBody>
            <a:bodyPr wrap="none" rtlCol="0">
              <a:spAutoFit/>
            </a:bodyPr>
            <a:lstStyle/>
            <a:p>
              <a:r>
                <a:rPr lang="en-AU" dirty="0"/>
                <a:t>C (</a:t>
              </a:r>
              <a:r>
                <a:rPr lang="en-AU" i="1" dirty="0"/>
                <a:t>t</a:t>
              </a:r>
              <a:r>
                <a:rPr lang="en-AU" dirty="0"/>
                <a:t>)</a:t>
              </a:r>
            </a:p>
          </p:txBody>
        </p:sp>
        <p:sp>
          <p:nvSpPr>
            <p:cNvPr id="14" name="TextBox 13"/>
            <p:cNvSpPr txBox="1"/>
            <p:nvPr/>
          </p:nvSpPr>
          <p:spPr>
            <a:xfrm>
              <a:off x="5639411" y="6096351"/>
              <a:ext cx="795411" cy="323165"/>
            </a:xfrm>
            <a:prstGeom prst="rect">
              <a:avLst/>
            </a:prstGeom>
            <a:noFill/>
          </p:spPr>
          <p:txBody>
            <a:bodyPr wrap="none" rtlCol="0">
              <a:spAutoFit/>
            </a:bodyPr>
            <a:lstStyle/>
            <a:p>
              <a:r>
                <a:rPr lang="en-AU" sz="1500" dirty="0"/>
                <a:t>Time (</a:t>
              </a:r>
              <a:r>
                <a:rPr lang="en-AU" sz="1500" i="1" dirty="0"/>
                <a:t>t</a:t>
              </a:r>
              <a:r>
                <a:rPr lang="en-AU" sz="1500" dirty="0"/>
                <a:t>)</a:t>
              </a:r>
            </a:p>
          </p:txBody>
        </p:sp>
        <p:sp>
          <p:nvSpPr>
            <p:cNvPr id="15" name="TextBox 14"/>
            <p:cNvSpPr txBox="1"/>
            <p:nvPr/>
          </p:nvSpPr>
          <p:spPr>
            <a:xfrm>
              <a:off x="5614440" y="3825074"/>
              <a:ext cx="795411" cy="323165"/>
            </a:xfrm>
            <a:prstGeom prst="rect">
              <a:avLst/>
            </a:prstGeom>
            <a:noFill/>
          </p:spPr>
          <p:txBody>
            <a:bodyPr wrap="none" rtlCol="0">
              <a:spAutoFit/>
            </a:bodyPr>
            <a:lstStyle/>
            <a:p>
              <a:r>
                <a:rPr lang="en-AU" sz="1500" dirty="0"/>
                <a:t>Time (</a:t>
              </a:r>
              <a:r>
                <a:rPr lang="en-AU" sz="1500" i="1" dirty="0"/>
                <a:t>t</a:t>
              </a:r>
              <a:r>
                <a:rPr lang="en-AU" sz="1500" dirty="0"/>
                <a:t>)</a:t>
              </a:r>
            </a:p>
          </p:txBody>
        </p:sp>
      </p:grpSp>
      <p:sp>
        <p:nvSpPr>
          <p:cNvPr id="16" name="TextBox 15"/>
          <p:cNvSpPr txBox="1"/>
          <p:nvPr/>
        </p:nvSpPr>
        <p:spPr>
          <a:xfrm>
            <a:off x="312821" y="1871784"/>
            <a:ext cx="4791022" cy="3970318"/>
          </a:xfrm>
          <a:prstGeom prst="rect">
            <a:avLst/>
          </a:prstGeom>
          <a:noFill/>
        </p:spPr>
        <p:txBody>
          <a:bodyPr wrap="square" rtlCol="0">
            <a:spAutoFit/>
          </a:bodyPr>
          <a:lstStyle/>
          <a:p>
            <a:r>
              <a:rPr lang="en-AU" sz="2800" b="1" dirty="0">
                <a:solidFill>
                  <a:schemeClr val="bg1"/>
                </a:solidFill>
              </a:rPr>
              <a:t>Compares theoretical process models to models of real RT</a:t>
            </a:r>
          </a:p>
          <a:p>
            <a:endParaRPr lang="en-AU" sz="2800" dirty="0">
              <a:solidFill>
                <a:schemeClr val="bg1"/>
              </a:solidFill>
            </a:endParaRPr>
          </a:p>
          <a:p>
            <a:r>
              <a:rPr lang="en-AU" sz="2800" dirty="0">
                <a:solidFill>
                  <a:schemeClr val="bg1"/>
                </a:solidFill>
              </a:rPr>
              <a:t>Survivor Interaction Contrast – </a:t>
            </a:r>
          </a:p>
          <a:p>
            <a:r>
              <a:rPr lang="en-AU" sz="2800" dirty="0">
                <a:solidFill>
                  <a:schemeClr val="bg1"/>
                </a:solidFill>
              </a:rPr>
              <a:t>(Blue) System Architecture</a:t>
            </a:r>
          </a:p>
          <a:p>
            <a:endParaRPr lang="en-AU" sz="2800" dirty="0">
              <a:solidFill>
                <a:schemeClr val="bg1"/>
              </a:solidFill>
            </a:endParaRPr>
          </a:p>
          <a:p>
            <a:endParaRPr lang="en-AU" sz="2800" dirty="0">
              <a:solidFill>
                <a:schemeClr val="bg1"/>
              </a:solidFill>
            </a:endParaRPr>
          </a:p>
          <a:p>
            <a:r>
              <a:rPr lang="en-AU" sz="2800" dirty="0">
                <a:solidFill>
                  <a:schemeClr val="bg1"/>
                </a:solidFill>
              </a:rPr>
              <a:t>Capacity Coefficient –</a:t>
            </a:r>
          </a:p>
          <a:p>
            <a:r>
              <a:rPr lang="en-AU" sz="2800" dirty="0">
                <a:solidFill>
                  <a:schemeClr val="bg1"/>
                </a:solidFill>
              </a:rPr>
              <a:t>(Red) System Capacity</a:t>
            </a:r>
          </a:p>
        </p:txBody>
      </p:sp>
    </p:spTree>
    <p:extLst>
      <p:ext uri="{BB962C8B-B14F-4D97-AF65-F5344CB8AC3E}">
        <p14:creationId xmlns:p14="http://schemas.microsoft.com/office/powerpoint/2010/main" val="1044250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AU" b="1" dirty="0">
                <a:solidFill>
                  <a:schemeClr val="bg1"/>
                </a:solidFill>
                <a:effectLst>
                  <a:outerShdw blurRad="38100" dist="38100" dir="2700000" algn="tl">
                    <a:srgbClr val="000000">
                      <a:alpha val="43137"/>
                    </a:srgbClr>
                  </a:outerShdw>
                </a:effectLst>
              </a:rPr>
              <a:t>Design</a:t>
            </a:r>
          </a:p>
        </p:txBody>
      </p:sp>
      <p:pic>
        <p:nvPicPr>
          <p:cNvPr id="276" name="Picture 275"/>
          <p:cNvPicPr>
            <a:picLocks noChangeAspect="1"/>
          </p:cNvPicPr>
          <p:nvPr/>
        </p:nvPicPr>
        <p:blipFill>
          <a:blip r:embed="rId3"/>
          <a:stretch>
            <a:fillRect/>
          </a:stretch>
        </p:blipFill>
        <p:spPr>
          <a:xfrm>
            <a:off x="4756734" y="1317356"/>
            <a:ext cx="7526663" cy="5314864"/>
          </a:xfrm>
          <a:prstGeom prst="rect">
            <a:avLst/>
          </a:prstGeom>
        </p:spPr>
      </p:pic>
      <p:sp>
        <p:nvSpPr>
          <p:cNvPr id="277" name="Rectangle 276"/>
          <p:cNvSpPr>
            <a:spLocks noChangeAspect="1"/>
          </p:cNvSpPr>
          <p:nvPr/>
        </p:nvSpPr>
        <p:spPr>
          <a:xfrm>
            <a:off x="254327" y="1820821"/>
            <a:ext cx="4286901" cy="2336458"/>
          </a:xfrm>
          <a:prstGeom prst="rect">
            <a:avLst/>
          </a:prstGeom>
          <a:solidFill>
            <a:srgbClr val="00000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94" name="Picture 293"/>
          <p:cNvPicPr>
            <a:picLocks noChangeAspect="1"/>
          </p:cNvPicPr>
          <p:nvPr/>
        </p:nvPicPr>
        <p:blipFill>
          <a:blip r:embed="rId4"/>
          <a:stretch>
            <a:fillRect/>
          </a:stretch>
        </p:blipFill>
        <p:spPr>
          <a:xfrm>
            <a:off x="254327" y="1820692"/>
            <a:ext cx="4285044" cy="2336458"/>
          </a:xfrm>
          <a:prstGeom prst="rect">
            <a:avLst/>
          </a:prstGeom>
          <a:ln>
            <a:solidFill>
              <a:schemeClr val="bg1"/>
            </a:solidFill>
          </a:ln>
        </p:spPr>
      </p:pic>
      <p:pic>
        <p:nvPicPr>
          <p:cNvPr id="350" name="Picture 349"/>
          <p:cNvPicPr>
            <a:picLocks noChangeAspect="1"/>
          </p:cNvPicPr>
          <p:nvPr/>
        </p:nvPicPr>
        <p:blipFill>
          <a:blip r:embed="rId5"/>
          <a:stretch>
            <a:fillRect/>
          </a:stretch>
        </p:blipFill>
        <p:spPr>
          <a:xfrm>
            <a:off x="253053" y="1820692"/>
            <a:ext cx="4296233" cy="2345064"/>
          </a:xfrm>
          <a:prstGeom prst="rect">
            <a:avLst/>
          </a:prstGeom>
          <a:ln>
            <a:solidFill>
              <a:schemeClr val="bg1"/>
            </a:solidFill>
          </a:ln>
        </p:spPr>
      </p:pic>
      <p:pic>
        <p:nvPicPr>
          <p:cNvPr id="351" name="Picture 35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53052" y="1820691"/>
            <a:ext cx="4294355" cy="2327533"/>
          </a:xfrm>
          <a:prstGeom prst="rect">
            <a:avLst/>
          </a:prstGeom>
          <a:ln>
            <a:solidFill>
              <a:schemeClr val="bg1"/>
            </a:solidFill>
          </a:ln>
        </p:spPr>
      </p:pic>
      <p:sp>
        <p:nvSpPr>
          <p:cNvPr id="352" name="Rectangle 351"/>
          <p:cNvSpPr>
            <a:spLocks noChangeAspect="1"/>
          </p:cNvSpPr>
          <p:nvPr/>
        </p:nvSpPr>
        <p:spPr>
          <a:xfrm>
            <a:off x="253053" y="1820692"/>
            <a:ext cx="4286901" cy="2336458"/>
          </a:xfrm>
          <a:prstGeom prst="rect">
            <a:avLst/>
          </a:prstGeom>
          <a:solidFill>
            <a:srgbClr val="000000"/>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9" name="Picture 8"/>
          <p:cNvPicPr>
            <a:picLocks noChangeAspect="1"/>
          </p:cNvPicPr>
          <p:nvPr/>
        </p:nvPicPr>
        <p:blipFill>
          <a:blip r:embed="rId5"/>
          <a:stretch>
            <a:fillRect/>
          </a:stretch>
        </p:blipFill>
        <p:spPr>
          <a:xfrm>
            <a:off x="243138" y="1812086"/>
            <a:ext cx="4296233" cy="2345064"/>
          </a:xfrm>
          <a:prstGeom prst="rect">
            <a:avLst/>
          </a:prstGeom>
          <a:ln>
            <a:solidFill>
              <a:schemeClr val="bg1"/>
            </a:solidFill>
          </a:ln>
        </p:spPr>
      </p:pic>
    </p:spTree>
    <p:extLst>
      <p:ext uri="{BB962C8B-B14F-4D97-AF65-F5344CB8AC3E}">
        <p14:creationId xmlns:p14="http://schemas.microsoft.com/office/powerpoint/2010/main" val="2902942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9"/>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0"/>
                                        </p:tgtEl>
                                        <p:attrNameLst>
                                          <p:attrName>style.visibility</p:attrName>
                                        </p:attrNameLst>
                                      </p:cBhvr>
                                      <p:to>
                                        <p:strVal val="visible"/>
                                      </p:to>
                                    </p:set>
                                  </p:childTnLst>
                                  <p:subTnLst>
                                    <p:set>
                                      <p:cBhvr override="childStyle">
                                        <p:cTn dur="1" fill="hold" display="0" masterRel="nextClick" afterEffect="1"/>
                                        <p:tgtEl>
                                          <p:spTgt spid="350"/>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1"/>
                                        </p:tgtEl>
                                        <p:attrNameLst>
                                          <p:attrName>style.visibility</p:attrName>
                                        </p:attrNameLst>
                                      </p:cBhvr>
                                      <p:to>
                                        <p:strVal val="visible"/>
                                      </p:to>
                                    </p:set>
                                  </p:childTnLst>
                                  <p:subTnLst>
                                    <p:set>
                                      <p:cBhvr override="childStyle">
                                        <p:cTn dur="1" fill="hold" display="0" masterRel="nextClick" afterEffect="1"/>
                                        <p:tgtEl>
                                          <p:spTgt spid="351"/>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Rectangle 375"/>
          <p:cNvSpPr/>
          <p:nvPr/>
        </p:nvSpPr>
        <p:spPr>
          <a:xfrm>
            <a:off x="4729853" y="362108"/>
            <a:ext cx="6124636" cy="578826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7" name="Title 6"/>
          <p:cNvSpPr>
            <a:spLocks noGrp="1"/>
          </p:cNvSpPr>
          <p:nvPr>
            <p:ph type="title"/>
          </p:nvPr>
        </p:nvSpPr>
        <p:spPr/>
        <p:txBody>
          <a:bodyPr/>
          <a:lstStyle/>
          <a:p>
            <a:r>
              <a:rPr lang="en-AU" b="1" dirty="0">
                <a:solidFill>
                  <a:schemeClr val="bg1"/>
                </a:solidFill>
                <a:effectLst>
                  <a:outerShdw blurRad="38100" dist="38100" dir="2700000" algn="tl">
                    <a:srgbClr val="000000">
                      <a:alpha val="43137"/>
                    </a:srgbClr>
                  </a:outerShdw>
                </a:effectLst>
              </a:rPr>
              <a:t>Design</a:t>
            </a:r>
          </a:p>
        </p:txBody>
      </p:sp>
      <p:grpSp>
        <p:nvGrpSpPr>
          <p:cNvPr id="356" name="Group 355"/>
          <p:cNvGrpSpPr/>
          <p:nvPr/>
        </p:nvGrpSpPr>
        <p:grpSpPr>
          <a:xfrm>
            <a:off x="4838142" y="377158"/>
            <a:ext cx="5822012" cy="5607209"/>
            <a:chOff x="3527703" y="75134"/>
            <a:chExt cx="5822012" cy="5607209"/>
          </a:xfrm>
        </p:grpSpPr>
        <p:sp>
          <p:nvSpPr>
            <p:cNvPr id="357" name="Rectangle 356"/>
            <p:cNvSpPr/>
            <p:nvPr/>
          </p:nvSpPr>
          <p:spPr>
            <a:xfrm>
              <a:off x="4493623" y="912140"/>
              <a:ext cx="4807132" cy="47702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58" name="Straight Connector 357"/>
            <p:cNvCxnSpPr>
              <a:stCxn id="357" idx="0"/>
              <a:endCxn id="357" idx="2"/>
            </p:cNvCxnSpPr>
            <p:nvPr/>
          </p:nvCxnSpPr>
          <p:spPr>
            <a:xfrm>
              <a:off x="6897189" y="912140"/>
              <a:ext cx="0" cy="477020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p:nvCxnSpPr>
          <p:spPr>
            <a:xfrm>
              <a:off x="4493623" y="3292549"/>
              <a:ext cx="485609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60" name="TextBox 359"/>
            <p:cNvSpPr txBox="1"/>
            <p:nvPr/>
          </p:nvSpPr>
          <p:spPr>
            <a:xfrm>
              <a:off x="5425377" y="389416"/>
              <a:ext cx="910955" cy="369332"/>
            </a:xfrm>
            <a:prstGeom prst="rect">
              <a:avLst/>
            </a:prstGeom>
            <a:noFill/>
          </p:spPr>
          <p:txBody>
            <a:bodyPr wrap="none" rtlCol="0">
              <a:spAutoFit/>
            </a:bodyPr>
            <a:lstStyle/>
            <a:p>
              <a:r>
                <a:rPr lang="en-AU" b="1" dirty="0"/>
                <a:t>Present</a:t>
              </a:r>
            </a:p>
          </p:txBody>
        </p:sp>
        <p:sp>
          <p:nvSpPr>
            <p:cNvPr id="361" name="TextBox 360"/>
            <p:cNvSpPr txBox="1"/>
            <p:nvPr/>
          </p:nvSpPr>
          <p:spPr>
            <a:xfrm>
              <a:off x="7968680" y="403239"/>
              <a:ext cx="854658" cy="369332"/>
            </a:xfrm>
            <a:prstGeom prst="rect">
              <a:avLst/>
            </a:prstGeom>
            <a:noFill/>
          </p:spPr>
          <p:txBody>
            <a:bodyPr wrap="none" rtlCol="0">
              <a:spAutoFit/>
            </a:bodyPr>
            <a:lstStyle/>
            <a:p>
              <a:r>
                <a:rPr lang="en-AU" b="1" dirty="0"/>
                <a:t>Absent</a:t>
              </a:r>
            </a:p>
          </p:txBody>
        </p:sp>
        <p:sp>
          <p:nvSpPr>
            <p:cNvPr id="362" name="TextBox 361"/>
            <p:cNvSpPr txBox="1"/>
            <p:nvPr/>
          </p:nvSpPr>
          <p:spPr>
            <a:xfrm rot="16200000">
              <a:off x="3657982" y="2154488"/>
              <a:ext cx="950815" cy="369332"/>
            </a:xfrm>
            <a:prstGeom prst="rect">
              <a:avLst/>
            </a:prstGeom>
            <a:noFill/>
          </p:spPr>
          <p:txBody>
            <a:bodyPr wrap="square" rtlCol="0">
              <a:spAutoFit/>
            </a:bodyPr>
            <a:lstStyle/>
            <a:p>
              <a:r>
                <a:rPr lang="en-AU" b="1" dirty="0"/>
                <a:t>Present</a:t>
              </a:r>
            </a:p>
          </p:txBody>
        </p:sp>
        <p:sp>
          <p:nvSpPr>
            <p:cNvPr id="363" name="TextBox 362"/>
            <p:cNvSpPr txBox="1"/>
            <p:nvPr/>
          </p:nvSpPr>
          <p:spPr>
            <a:xfrm rot="16200000">
              <a:off x="3706060" y="4363759"/>
              <a:ext cx="854658" cy="369332"/>
            </a:xfrm>
            <a:prstGeom prst="rect">
              <a:avLst/>
            </a:prstGeom>
            <a:noFill/>
          </p:spPr>
          <p:txBody>
            <a:bodyPr wrap="none" rtlCol="0">
              <a:spAutoFit/>
            </a:bodyPr>
            <a:lstStyle/>
            <a:p>
              <a:r>
                <a:rPr lang="en-AU" b="1" dirty="0"/>
                <a:t>Absent</a:t>
              </a:r>
            </a:p>
          </p:txBody>
        </p:sp>
        <p:sp>
          <p:nvSpPr>
            <p:cNvPr id="364" name="TextBox 363"/>
            <p:cNvSpPr txBox="1"/>
            <p:nvPr/>
          </p:nvSpPr>
          <p:spPr>
            <a:xfrm>
              <a:off x="6433670" y="75134"/>
              <a:ext cx="1192571" cy="369332"/>
            </a:xfrm>
            <a:prstGeom prst="rect">
              <a:avLst/>
            </a:prstGeom>
            <a:noFill/>
          </p:spPr>
          <p:txBody>
            <a:bodyPr wrap="none" rtlCol="0">
              <a:spAutoFit/>
            </a:bodyPr>
            <a:lstStyle/>
            <a:p>
              <a:r>
                <a:rPr lang="en-AU" b="1" dirty="0">
                  <a:solidFill>
                    <a:srgbClr val="FA1E24"/>
                  </a:solidFill>
                </a:rPr>
                <a:t>Target Red</a:t>
              </a:r>
            </a:p>
          </p:txBody>
        </p:sp>
        <p:sp>
          <p:nvSpPr>
            <p:cNvPr id="365" name="TextBox 364"/>
            <p:cNvSpPr txBox="1"/>
            <p:nvPr/>
          </p:nvSpPr>
          <p:spPr>
            <a:xfrm rot="16200000">
              <a:off x="3086332" y="3107883"/>
              <a:ext cx="1252074" cy="369332"/>
            </a:xfrm>
            <a:prstGeom prst="rect">
              <a:avLst/>
            </a:prstGeom>
            <a:noFill/>
          </p:spPr>
          <p:txBody>
            <a:bodyPr wrap="none" rtlCol="0">
              <a:spAutoFit/>
            </a:bodyPr>
            <a:lstStyle/>
            <a:p>
              <a:r>
                <a:rPr lang="en-AU" b="1" dirty="0">
                  <a:solidFill>
                    <a:srgbClr val="3F4EDE"/>
                  </a:solidFill>
                </a:rPr>
                <a:t>Target Blue</a:t>
              </a:r>
            </a:p>
          </p:txBody>
        </p:sp>
      </p:grpSp>
      <p:sp>
        <p:nvSpPr>
          <p:cNvPr id="366" name="Rectangle 365"/>
          <p:cNvSpPr>
            <a:spLocks noChangeAspect="1"/>
          </p:cNvSpPr>
          <p:nvPr/>
        </p:nvSpPr>
        <p:spPr>
          <a:xfrm>
            <a:off x="6497048" y="1907059"/>
            <a:ext cx="1622796" cy="162279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7" name="Rectangle 366"/>
          <p:cNvSpPr>
            <a:spLocks noChangeAspect="1"/>
          </p:cNvSpPr>
          <p:nvPr/>
        </p:nvSpPr>
        <p:spPr>
          <a:xfrm>
            <a:off x="6497048" y="4286251"/>
            <a:ext cx="1622796" cy="162279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8" name="Rectangle 367"/>
          <p:cNvSpPr>
            <a:spLocks noChangeAspect="1"/>
          </p:cNvSpPr>
          <p:nvPr/>
        </p:nvSpPr>
        <p:spPr>
          <a:xfrm>
            <a:off x="8900614" y="1907059"/>
            <a:ext cx="1622796" cy="162279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9" name="Rectangle 368"/>
          <p:cNvSpPr>
            <a:spLocks noChangeAspect="1"/>
          </p:cNvSpPr>
          <p:nvPr/>
        </p:nvSpPr>
        <p:spPr>
          <a:xfrm>
            <a:off x="8900614" y="4286251"/>
            <a:ext cx="1622796" cy="162279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0" name="TextBox 369"/>
          <p:cNvSpPr txBox="1"/>
          <p:nvPr/>
        </p:nvSpPr>
        <p:spPr>
          <a:xfrm>
            <a:off x="6937992" y="2245332"/>
            <a:ext cx="740908" cy="861774"/>
          </a:xfrm>
          <a:prstGeom prst="rect">
            <a:avLst/>
          </a:prstGeom>
          <a:noFill/>
        </p:spPr>
        <p:txBody>
          <a:bodyPr wrap="none" rtlCol="0">
            <a:spAutoFit/>
          </a:bodyPr>
          <a:lstStyle/>
          <a:p>
            <a:r>
              <a:rPr lang="en-AU" sz="2500" b="1" dirty="0">
                <a:solidFill>
                  <a:srgbClr val="FA1E24"/>
                </a:solidFill>
              </a:rPr>
              <a:t>&lt; 20</a:t>
            </a:r>
          </a:p>
          <a:p>
            <a:r>
              <a:rPr lang="en-AU" sz="2500" b="1" dirty="0">
                <a:solidFill>
                  <a:srgbClr val="404FE0"/>
                </a:solidFill>
              </a:rPr>
              <a:t>&lt; 20</a:t>
            </a:r>
          </a:p>
        </p:txBody>
      </p:sp>
      <p:sp>
        <p:nvSpPr>
          <p:cNvPr id="371" name="TextBox 370"/>
          <p:cNvSpPr txBox="1"/>
          <p:nvPr/>
        </p:nvSpPr>
        <p:spPr>
          <a:xfrm>
            <a:off x="9341558" y="2232128"/>
            <a:ext cx="740908" cy="861774"/>
          </a:xfrm>
          <a:prstGeom prst="rect">
            <a:avLst/>
          </a:prstGeom>
          <a:noFill/>
        </p:spPr>
        <p:txBody>
          <a:bodyPr wrap="none" rtlCol="0">
            <a:spAutoFit/>
          </a:bodyPr>
          <a:lstStyle/>
          <a:p>
            <a:r>
              <a:rPr lang="en-AU" sz="2500" b="1" dirty="0">
                <a:solidFill>
                  <a:srgbClr val="FA1E24"/>
                </a:solidFill>
              </a:rPr>
              <a:t>&gt; 20</a:t>
            </a:r>
          </a:p>
          <a:p>
            <a:r>
              <a:rPr lang="en-AU" sz="2500" b="1" dirty="0">
                <a:solidFill>
                  <a:srgbClr val="404FE0"/>
                </a:solidFill>
              </a:rPr>
              <a:t>&lt; 20</a:t>
            </a:r>
          </a:p>
        </p:txBody>
      </p:sp>
      <p:sp>
        <p:nvSpPr>
          <p:cNvPr id="372" name="TextBox 371"/>
          <p:cNvSpPr txBox="1"/>
          <p:nvPr/>
        </p:nvSpPr>
        <p:spPr>
          <a:xfrm>
            <a:off x="6960574" y="4625741"/>
            <a:ext cx="740908" cy="861774"/>
          </a:xfrm>
          <a:prstGeom prst="rect">
            <a:avLst/>
          </a:prstGeom>
          <a:noFill/>
        </p:spPr>
        <p:txBody>
          <a:bodyPr wrap="none" rtlCol="0">
            <a:spAutoFit/>
          </a:bodyPr>
          <a:lstStyle/>
          <a:p>
            <a:r>
              <a:rPr lang="en-AU" sz="2500" b="1" dirty="0">
                <a:solidFill>
                  <a:srgbClr val="FA1E24"/>
                </a:solidFill>
              </a:rPr>
              <a:t>&lt; 20</a:t>
            </a:r>
          </a:p>
          <a:p>
            <a:r>
              <a:rPr lang="en-AU" sz="2500" b="1" dirty="0">
                <a:solidFill>
                  <a:srgbClr val="404FE0"/>
                </a:solidFill>
              </a:rPr>
              <a:t>&gt; 20</a:t>
            </a:r>
          </a:p>
        </p:txBody>
      </p:sp>
      <p:sp>
        <p:nvSpPr>
          <p:cNvPr id="373" name="TextBox 372"/>
          <p:cNvSpPr txBox="1"/>
          <p:nvPr/>
        </p:nvSpPr>
        <p:spPr>
          <a:xfrm>
            <a:off x="9364140" y="4612537"/>
            <a:ext cx="740908" cy="861774"/>
          </a:xfrm>
          <a:prstGeom prst="rect">
            <a:avLst/>
          </a:prstGeom>
          <a:noFill/>
        </p:spPr>
        <p:txBody>
          <a:bodyPr wrap="none" rtlCol="0">
            <a:spAutoFit/>
          </a:bodyPr>
          <a:lstStyle/>
          <a:p>
            <a:r>
              <a:rPr lang="en-AU" sz="2500" b="1" dirty="0">
                <a:solidFill>
                  <a:srgbClr val="FA1E24"/>
                </a:solidFill>
              </a:rPr>
              <a:t>&gt; 20</a:t>
            </a:r>
          </a:p>
          <a:p>
            <a:r>
              <a:rPr lang="en-AU" sz="2500" b="1" dirty="0">
                <a:solidFill>
                  <a:srgbClr val="404FE0"/>
                </a:solidFill>
              </a:rPr>
              <a:t>&gt; 20</a:t>
            </a:r>
          </a:p>
        </p:txBody>
      </p:sp>
      <p:sp>
        <p:nvSpPr>
          <p:cNvPr id="377" name="Content Placeholder 2"/>
          <p:cNvSpPr>
            <a:spLocks noGrp="1"/>
          </p:cNvSpPr>
          <p:nvPr>
            <p:ph idx="1"/>
          </p:nvPr>
        </p:nvSpPr>
        <p:spPr>
          <a:xfrm>
            <a:off x="838200" y="1825625"/>
            <a:ext cx="3581580" cy="4351338"/>
          </a:xfrm>
        </p:spPr>
        <p:txBody>
          <a:bodyPr>
            <a:noAutofit/>
          </a:bodyPr>
          <a:lstStyle/>
          <a:p>
            <a:pPr marL="0" indent="0">
              <a:buNone/>
            </a:pPr>
            <a:r>
              <a:rPr lang="en-AU" sz="3000" b="1" dirty="0">
                <a:solidFill>
                  <a:schemeClr val="bg1"/>
                </a:solidFill>
                <a:effectLst>
                  <a:outerShdw blurRad="38100" dist="38100" dir="2700000" algn="tl">
                    <a:srgbClr val="000000">
                      <a:alpha val="43137"/>
                    </a:srgbClr>
                  </a:outerShdw>
                </a:effectLst>
              </a:rPr>
              <a:t>Target Criterion:</a:t>
            </a:r>
          </a:p>
          <a:p>
            <a:pPr marL="0" indent="0">
              <a:buNone/>
            </a:pPr>
            <a:r>
              <a:rPr lang="en-AU" sz="3000" b="1" dirty="0">
                <a:solidFill>
                  <a:schemeClr val="bg1"/>
                </a:solidFill>
                <a:effectLst>
                  <a:outerShdw blurRad="38100" dist="38100" dir="2700000" algn="tl">
                    <a:srgbClr val="000000">
                      <a:alpha val="43137"/>
                    </a:srgbClr>
                  </a:outerShdw>
                </a:effectLst>
              </a:rPr>
              <a:t>Either set &lt; 20</a:t>
            </a:r>
          </a:p>
          <a:p>
            <a:pPr marL="0" indent="0">
              <a:buNone/>
            </a:pPr>
            <a:endParaRPr lang="en-AU" sz="3000" b="1" dirty="0">
              <a:solidFill>
                <a:schemeClr val="bg1"/>
              </a:solidFill>
              <a:effectLst>
                <a:outerShdw blurRad="38100" dist="38100" dir="2700000" algn="tl">
                  <a:srgbClr val="000000">
                    <a:alpha val="43137"/>
                  </a:srgbClr>
                </a:outerShdw>
              </a:effectLst>
            </a:endParaRPr>
          </a:p>
          <a:p>
            <a:pPr marL="0" indent="0">
              <a:buNone/>
            </a:pPr>
            <a:endParaRPr lang="en-AU" sz="3000" b="1" dirty="0">
              <a:solidFill>
                <a:schemeClr val="bg1"/>
              </a:solidFill>
              <a:effectLst>
                <a:outerShdw blurRad="38100" dist="38100" dir="2700000" algn="tl">
                  <a:srgbClr val="000000">
                    <a:alpha val="43137"/>
                  </a:srgbClr>
                </a:outerShdw>
              </a:effectLst>
            </a:endParaRPr>
          </a:p>
          <a:p>
            <a:pPr marL="0" indent="0">
              <a:buNone/>
            </a:pPr>
            <a:endParaRPr lang="en-AU" sz="3000" b="1" dirty="0">
              <a:solidFill>
                <a:schemeClr val="bg1"/>
              </a:solidFill>
              <a:effectLst>
                <a:outerShdw blurRad="38100" dist="38100" dir="2700000" algn="tl">
                  <a:srgbClr val="000000">
                    <a:alpha val="43137"/>
                  </a:srgbClr>
                </a:outerShdw>
              </a:effectLst>
            </a:endParaRPr>
          </a:p>
          <a:p>
            <a:pPr marL="0" indent="0">
              <a:buNone/>
            </a:pPr>
            <a:endParaRPr lang="en-AU" sz="3000" b="1" dirty="0">
              <a:solidFill>
                <a:schemeClr val="bg1"/>
              </a:solidFill>
              <a:effectLst>
                <a:outerShdw blurRad="38100" dist="38100" dir="2700000" algn="tl">
                  <a:srgbClr val="000000">
                    <a:alpha val="43137"/>
                  </a:srgbClr>
                </a:outerShdw>
              </a:effectLst>
            </a:endParaRPr>
          </a:p>
          <a:p>
            <a:pPr marL="0" indent="0">
              <a:buNone/>
            </a:pPr>
            <a:r>
              <a:rPr lang="en-AU" sz="3000" b="1" dirty="0">
                <a:solidFill>
                  <a:schemeClr val="bg1"/>
                </a:solidFill>
                <a:effectLst>
                  <a:outerShdw blurRad="38100" dist="38100" dir="2700000" algn="tl">
                    <a:srgbClr val="000000">
                      <a:alpha val="43137"/>
                    </a:srgbClr>
                  </a:outerShdw>
                </a:effectLst>
              </a:rPr>
              <a:t>Example </a:t>
            </a:r>
          </a:p>
          <a:p>
            <a:pPr marL="0" indent="0">
              <a:buNone/>
            </a:pPr>
            <a:r>
              <a:rPr lang="en-AU" sz="3000" b="1" dirty="0">
                <a:solidFill>
                  <a:schemeClr val="bg1"/>
                </a:solidFill>
                <a:effectLst>
                  <a:outerShdw blurRad="38100" dist="38100" dir="2700000" algn="tl">
                    <a:srgbClr val="000000">
                      <a:alpha val="43137"/>
                    </a:srgbClr>
                  </a:outerShdw>
                </a:effectLst>
              </a:rPr>
              <a:t>Stimulus</a:t>
            </a:r>
          </a:p>
        </p:txBody>
      </p:sp>
      <p:pic>
        <p:nvPicPr>
          <p:cNvPr id="25" name="Picture 24"/>
          <p:cNvPicPr>
            <a:picLocks noChangeAspect="1"/>
          </p:cNvPicPr>
          <p:nvPr/>
        </p:nvPicPr>
        <p:blipFill>
          <a:blip r:embed="rId3"/>
          <a:stretch>
            <a:fillRect/>
          </a:stretch>
        </p:blipFill>
        <p:spPr>
          <a:xfrm>
            <a:off x="2485766" y="5025298"/>
            <a:ext cx="1134452" cy="1125076"/>
          </a:xfrm>
          <a:prstGeom prst="rect">
            <a:avLst/>
          </a:prstGeom>
        </p:spPr>
      </p:pic>
    </p:spTree>
    <p:extLst>
      <p:ext uri="{BB962C8B-B14F-4D97-AF65-F5344CB8AC3E}">
        <p14:creationId xmlns:p14="http://schemas.microsoft.com/office/powerpoint/2010/main" val="379786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0" grpId="0"/>
      <p:bldP spid="371" grpId="0"/>
      <p:bldP spid="372" grpId="0"/>
      <p:bldP spid="37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1240</TotalTime>
  <Words>1697</Words>
  <Application>Microsoft Office PowerPoint</Application>
  <PresentationFormat>Widescreen</PresentationFormat>
  <Paragraphs>229</Paragraphs>
  <Slides>17</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Impact</vt:lpstr>
      <vt:lpstr>Office Theme</vt:lpstr>
      <vt:lpstr>A New Approach to Understanding Systems of Estimation</vt:lpstr>
      <vt:lpstr>Estimation</vt:lpstr>
      <vt:lpstr>Estimation Systems</vt:lpstr>
      <vt:lpstr>Estimation Systems</vt:lpstr>
      <vt:lpstr>Estimation Systems – Halberda et al. (2006)</vt:lpstr>
      <vt:lpstr>Current Aims</vt:lpstr>
      <vt:lpstr>Systems Factorial Technology (SFT)</vt:lpstr>
      <vt:lpstr>Design</vt:lpstr>
      <vt:lpstr>Design</vt:lpstr>
      <vt:lpstr>Design</vt:lpstr>
      <vt:lpstr>Design</vt:lpstr>
      <vt:lpstr>Proof  of Concept</vt:lpstr>
      <vt:lpstr>Proof  of Concept</vt:lpstr>
      <vt:lpstr>Thankyou</vt:lpstr>
      <vt:lpstr>Acknowledgements</vt:lpstr>
      <vt:lpstr>Questions?</vt:lpstr>
      <vt:lpstr>Pure Capacity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Paul</cp:lastModifiedBy>
  <cp:revision>78</cp:revision>
  <dcterms:created xsi:type="dcterms:W3CDTF">2017-02-09T00:44:20Z</dcterms:created>
  <dcterms:modified xsi:type="dcterms:W3CDTF">2017-02-16T03:03:16Z</dcterms:modified>
</cp:coreProperties>
</file>

<file path=docProps/thumbnail.jpeg>
</file>